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50"/>
  </p:notesMasterIdLst>
  <p:sldIdLst>
    <p:sldId id="308" r:id="rId7"/>
    <p:sldId id="266" r:id="rId8"/>
    <p:sldId id="267" r:id="rId9"/>
    <p:sldId id="268" r:id="rId10"/>
    <p:sldId id="284" r:id="rId11"/>
    <p:sldId id="295" r:id="rId12"/>
    <p:sldId id="285" r:id="rId13"/>
    <p:sldId id="275" r:id="rId14"/>
    <p:sldId id="291" r:id="rId15"/>
    <p:sldId id="317" r:id="rId16"/>
    <p:sldId id="283" r:id="rId17"/>
    <p:sldId id="281" r:id="rId18"/>
    <p:sldId id="289" r:id="rId19"/>
    <p:sldId id="278" r:id="rId20"/>
    <p:sldId id="316" r:id="rId21"/>
    <p:sldId id="287" r:id="rId22"/>
    <p:sldId id="314" r:id="rId23"/>
    <p:sldId id="304" r:id="rId24"/>
    <p:sldId id="276" r:id="rId25"/>
    <p:sldId id="286" r:id="rId26"/>
    <p:sldId id="269" r:id="rId27"/>
    <p:sldId id="277" r:id="rId28"/>
    <p:sldId id="319" r:id="rId29"/>
    <p:sldId id="318" r:id="rId30"/>
    <p:sldId id="305" r:id="rId31"/>
    <p:sldId id="306" r:id="rId32"/>
    <p:sldId id="261" r:id="rId33"/>
    <p:sldId id="312" r:id="rId34"/>
    <p:sldId id="307" r:id="rId35"/>
    <p:sldId id="279" r:id="rId36"/>
    <p:sldId id="292" r:id="rId37"/>
    <p:sldId id="271" r:id="rId38"/>
    <p:sldId id="270" r:id="rId39"/>
    <p:sldId id="293" r:id="rId40"/>
    <p:sldId id="272" r:id="rId41"/>
    <p:sldId id="280" r:id="rId42"/>
    <p:sldId id="310" r:id="rId43"/>
    <p:sldId id="282" r:id="rId44"/>
    <p:sldId id="301" r:id="rId45"/>
    <p:sldId id="299" r:id="rId46"/>
    <p:sldId id="298" r:id="rId47"/>
    <p:sldId id="296" r:id="rId48"/>
    <p:sldId id="297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0814E-4D58-4BF6-8EEC-67DC3A6741C9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092EF-2E41-4114-B899-2F043A3D4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49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7EC0-1C2B-4B72-A666-F3DA28FE736C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8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7EC0-1C2B-4B72-A666-F3DA28FE736C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54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7EC0-1C2B-4B72-A666-F3DA28FE736C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31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72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57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88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77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47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32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91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2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45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05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78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30233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267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3273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1856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6762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51688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5617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0634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8502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23501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3738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34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99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92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63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76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91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48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16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097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657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20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72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43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106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2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633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46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844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98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111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4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128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258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116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1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279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707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10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41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51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314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86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6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7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6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-4666"/>
            <a:ext cx="8458200" cy="1470025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Не пропусти хорошую книгу </a:t>
            </a:r>
            <a:br>
              <a:rPr lang="ru-RU" sz="4000" b="1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</a:br>
            <a:endParaRPr lang="ru-RU" sz="4000" b="1" dirty="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943042"/>
            <a:ext cx="8858485" cy="57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328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3429000"/>
            <a:ext cx="50405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«До </a:t>
            </a:r>
            <a:r>
              <a:rPr lang="ru-RU" dirty="0"/>
              <a:t>встречи с Орешиной я думал, что можно прожить без дружбы, а потом понял: дружба - это прекрасно, настолько прекрасно, что всё остальное не имеет значения</a:t>
            </a:r>
            <a:r>
              <a:rPr lang="ru-RU" dirty="0" smtClean="0"/>
              <a:t>. Главное</a:t>
            </a:r>
            <a:r>
              <a:rPr lang="ru-RU" dirty="0"/>
              <a:t>, чему я научился у </a:t>
            </a:r>
            <a:r>
              <a:rPr lang="ru-RU" dirty="0" smtClean="0"/>
              <a:t>Орешины,- </a:t>
            </a:r>
            <a:r>
              <a:rPr lang="ru-RU" dirty="0"/>
              <a:t>это никого не бояться, не обращать внимания на </a:t>
            </a:r>
            <a:r>
              <a:rPr lang="ru-RU" dirty="0" err="1"/>
              <a:t>непроходящий</a:t>
            </a:r>
            <a:r>
              <a:rPr lang="ru-RU" dirty="0"/>
              <a:t>, прущий из всех щелей по любому поводу людской холод, потому что мы с ней жили в зоне вечной человеческой мерзлоты</a:t>
            </a:r>
            <a:r>
              <a:rPr lang="ru-RU" dirty="0" smtClean="0"/>
              <a:t>... Орешина </a:t>
            </a:r>
            <a:r>
              <a:rPr lang="ru-RU" dirty="0"/>
              <a:t>первой серьёзно заявила, что я нуждаюсь в друге, потому что дружба - это приют для </a:t>
            </a:r>
            <a:r>
              <a:rPr lang="ru-RU" dirty="0" smtClean="0"/>
              <a:t>одиноких».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3972" y="131664"/>
            <a:ext cx="8290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Анатолий </a:t>
            </a:r>
            <a:r>
              <a:rPr lang="ru-RU" sz="2800" dirty="0" err="1" smtClean="0">
                <a:solidFill>
                  <a:prstClr val="black"/>
                </a:solidFill>
              </a:rPr>
              <a:t>Валевский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prstClr val="black"/>
                </a:solidFill>
              </a:rPr>
              <a:t>– </a:t>
            </a:r>
            <a:r>
              <a:rPr lang="ru-RU" sz="2400" dirty="0" smtClean="0">
                <a:solidFill>
                  <a:prstClr val="black"/>
                </a:solidFill>
              </a:rPr>
              <a:t>лауреат премии </a:t>
            </a:r>
            <a:r>
              <a:rPr lang="ru-RU" sz="2400" dirty="0">
                <a:solidFill>
                  <a:prstClr val="black"/>
                </a:solidFill>
              </a:rPr>
              <a:t>имени </a:t>
            </a:r>
            <a:r>
              <a:rPr lang="ru-RU" sz="2400" dirty="0" err="1" smtClean="0">
                <a:solidFill>
                  <a:prstClr val="black"/>
                </a:solidFill>
              </a:rPr>
              <a:t>П.П.Ершова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2464515" cy="246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6" y="908720"/>
            <a:ext cx="3404057" cy="537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279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20" y="980728"/>
            <a:ext cx="2433662" cy="24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29" y="316495"/>
            <a:ext cx="1989464" cy="288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29" y="3591282"/>
            <a:ext cx="2178454" cy="317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515" y="3587487"/>
            <a:ext cx="2107753" cy="314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4423"/>
            <a:ext cx="2641203" cy="326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91282"/>
            <a:ext cx="2023992" cy="317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316495"/>
            <a:ext cx="3125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Евгений </a:t>
            </a:r>
            <a:r>
              <a:rPr lang="ru-RU" sz="2400" dirty="0" err="1" smtClean="0">
                <a:solidFill>
                  <a:prstClr val="black"/>
                </a:solidFill>
              </a:rPr>
              <a:t>Рудашевский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92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6877"/>
            <a:ext cx="3600391" cy="471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r="4607"/>
          <a:stretch/>
        </p:blipFill>
        <p:spPr bwMode="auto">
          <a:xfrm>
            <a:off x="3851920" y="1110522"/>
            <a:ext cx="1825763" cy="272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367" y="122427"/>
            <a:ext cx="8296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Наталья </a:t>
            </a:r>
            <a:r>
              <a:rPr lang="ru-RU" sz="2800" dirty="0" smtClean="0">
                <a:solidFill>
                  <a:prstClr val="black"/>
                </a:solidFill>
              </a:rPr>
              <a:t>Вишнякова - </a:t>
            </a:r>
            <a:r>
              <a:rPr lang="ru-RU" sz="2400" dirty="0" smtClean="0">
                <a:solidFill>
                  <a:prstClr val="black"/>
                </a:solidFill>
              </a:rPr>
              <a:t>лауреат </a:t>
            </a:r>
            <a:r>
              <a:rPr lang="ru-RU" sz="2400" dirty="0">
                <a:solidFill>
                  <a:prstClr val="black"/>
                </a:solidFill>
              </a:rPr>
              <a:t>премии им. В.П. Крапивина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 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90268"/>
            <a:ext cx="3241368" cy="485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681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3" t="6487" r="6162" b="8160"/>
          <a:stretch/>
        </p:blipFill>
        <p:spPr bwMode="auto">
          <a:xfrm>
            <a:off x="5004048" y="836712"/>
            <a:ext cx="3672408" cy="563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17024"/>
            <a:ext cx="757778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Валерия </a:t>
            </a:r>
            <a:r>
              <a:rPr lang="ru-RU" sz="2800" dirty="0" err="1" smtClean="0">
                <a:solidFill>
                  <a:prstClr val="black"/>
                </a:solidFill>
              </a:rPr>
              <a:t>Ошеева</a:t>
            </a:r>
            <a:r>
              <a:rPr lang="ru-RU" sz="2400" dirty="0" smtClean="0">
                <a:solidFill>
                  <a:prstClr val="black"/>
                </a:solidFill>
              </a:rPr>
              <a:t> - лауреат премии </a:t>
            </a:r>
            <a:r>
              <a:rPr lang="ru-RU" sz="2400" dirty="0">
                <a:solidFill>
                  <a:prstClr val="black"/>
                </a:solidFill>
              </a:rPr>
              <a:t>«Большая сказка» </a:t>
            </a:r>
            <a:endParaRPr lang="ru-RU" sz="2400" dirty="0" smtClean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имени </a:t>
            </a:r>
            <a:r>
              <a:rPr lang="ru-RU" sz="2400" dirty="0">
                <a:solidFill>
                  <a:prstClr val="black"/>
                </a:solidFill>
              </a:rPr>
              <a:t>Эдуарда Успенского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6612"/>
          <a:stretch/>
        </p:blipFill>
        <p:spPr bwMode="auto">
          <a:xfrm>
            <a:off x="467543" y="1480649"/>
            <a:ext cx="4017592" cy="499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893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5" r="6324"/>
          <a:stretch/>
        </p:blipFill>
        <p:spPr bwMode="auto">
          <a:xfrm>
            <a:off x="4511675" y="627175"/>
            <a:ext cx="4237111" cy="541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5" r="13692"/>
          <a:stretch/>
        </p:blipFill>
        <p:spPr bwMode="auto">
          <a:xfrm>
            <a:off x="251519" y="653962"/>
            <a:ext cx="4060737" cy="452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4767" y="87837"/>
            <a:ext cx="265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Ирина </a:t>
            </a:r>
            <a:r>
              <a:rPr lang="ru-RU" sz="2800" dirty="0" smtClean="0"/>
              <a:t>Бутенко 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19" y="5441117"/>
            <a:ext cx="4332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err="1">
                <a:solidFill>
                  <a:prstClr val="black"/>
                </a:solidFill>
              </a:rPr>
              <a:t>лонг</a:t>
            </a:r>
            <a:r>
              <a:rPr lang="ru-RU" sz="2400" dirty="0">
                <a:solidFill>
                  <a:prstClr val="black"/>
                </a:solidFill>
              </a:rPr>
              <a:t>-лист конкурса </a:t>
            </a:r>
          </a:p>
          <a:p>
            <a:pPr lvl="0"/>
            <a:r>
              <a:rPr lang="ru-RU" sz="2400" dirty="0">
                <a:solidFill>
                  <a:prstClr val="black"/>
                </a:solidFill>
              </a:rPr>
              <a:t>на соискание премии Игоря Шевчука "Легкое перо"</a:t>
            </a:r>
          </a:p>
        </p:txBody>
      </p:sp>
    </p:spTree>
    <p:extLst>
      <p:ext uri="{BB962C8B-B14F-4D97-AF65-F5344CB8AC3E}">
        <p14:creationId xmlns:p14="http://schemas.microsoft.com/office/powerpoint/2010/main" val="592213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65" y="7937"/>
            <a:ext cx="5922458" cy="664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62068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«Благотворительность </a:t>
            </a:r>
            <a:r>
              <a:rPr lang="ru-RU" dirty="0">
                <a:solidFill>
                  <a:prstClr val="black"/>
                </a:solidFill>
              </a:rPr>
              <a:t>чужими </a:t>
            </a:r>
            <a:r>
              <a:rPr lang="ru-RU" dirty="0" smtClean="0">
                <a:solidFill>
                  <a:prstClr val="black"/>
                </a:solidFill>
              </a:rPr>
              <a:t>руками… </a:t>
            </a:r>
            <a:r>
              <a:rPr lang="ru-RU" dirty="0">
                <a:solidFill>
                  <a:prstClr val="black"/>
                </a:solidFill>
              </a:rPr>
              <a:t>Когда ты по доброте душевной что-то кому-то предлагаешь, но не от себя, а по сути от других. Которые и будут в итоге отдуваться. И они, может, даже и не против, но… их никто не спросил. И это как-то лицемерно, что </a:t>
            </a:r>
            <a:r>
              <a:rPr lang="ru-RU" dirty="0" smtClean="0">
                <a:solidFill>
                  <a:prstClr val="black"/>
                </a:solidFill>
              </a:rPr>
              <a:t>ли».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69180" y="2924944"/>
            <a:ext cx="26460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«Ощущения </a:t>
            </a:r>
            <a:r>
              <a:rPr lang="ru-RU" dirty="0">
                <a:solidFill>
                  <a:prstClr val="black"/>
                </a:solidFill>
              </a:rPr>
              <a:t>и мысли после чтения тёплые. Хочется погладить всех собак в округе и обнять всех бабушек.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И </a:t>
            </a:r>
            <a:r>
              <a:rPr lang="ru-RU" dirty="0">
                <a:solidFill>
                  <a:prstClr val="black"/>
                </a:solidFill>
              </a:rPr>
              <a:t>на всякий случай закрыть все люки,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а </a:t>
            </a:r>
            <a:r>
              <a:rPr lang="ru-RU" dirty="0">
                <a:solidFill>
                  <a:prstClr val="black"/>
                </a:solidFill>
              </a:rPr>
              <a:t>то мало ли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Надо всегда просто делать то, что в твоих </a:t>
            </a:r>
            <a:r>
              <a:rPr lang="ru-RU" dirty="0" smtClean="0">
                <a:solidFill>
                  <a:prstClr val="black"/>
                </a:solidFill>
              </a:rPr>
              <a:t>силах».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160339"/>
            <a:ext cx="266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Отзывы читателей: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88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6" t="14967" r="3098"/>
          <a:stretch/>
        </p:blipFill>
        <p:spPr bwMode="auto">
          <a:xfrm>
            <a:off x="6516216" y="158692"/>
            <a:ext cx="1886871" cy="235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339" y="5737616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Гран-при литературного конкурса «Подросток N</a:t>
            </a:r>
            <a:r>
              <a:rPr lang="ru-RU" dirty="0" smtClean="0">
                <a:solidFill>
                  <a:prstClr val="black"/>
                </a:solidFill>
              </a:rPr>
              <a:t>», </a:t>
            </a:r>
            <a:r>
              <a:rPr lang="ru-RU" dirty="0">
                <a:solidFill>
                  <a:prstClr val="black"/>
                </a:solidFill>
              </a:rPr>
              <a:t>дважды лауреат Международной детской литературной премии им. В. П. Крапивина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2772404" cy="407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36912"/>
            <a:ext cx="2684449" cy="404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6006"/>
          <a:stretch/>
        </p:blipFill>
        <p:spPr bwMode="auto">
          <a:xfrm>
            <a:off x="3012940" y="980728"/>
            <a:ext cx="3017336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184822"/>
            <a:ext cx="2433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Анна Зенькова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53703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565" y="1152104"/>
            <a:ext cx="3737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Враньё делает из людей рабов. Потом сложно вернуть утраченную свободу. Но если рядом есть близкий человек, не обязательно родной, а просто тот, кто тебе доверяет… не фактам, которые против тебя, а именно тебе, ничего не перепроверяя… тогда да – можно всё изменить.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И даже если ты совершил что-то ужасно плохое – это тоже не конец.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Можно просто взять и поверить тому, кто верит тебе. Верит в то, что ты хороший. И талантливый.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Просто взять и поверить. И выйти наконец из своей тюрьмы.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/>
          <a:stretch/>
        </p:blipFill>
        <p:spPr bwMode="auto">
          <a:xfrm>
            <a:off x="4023317" y="317918"/>
            <a:ext cx="5120683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446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681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11101E"/>
                </a:solidFill>
              </a:rPr>
              <a:t>Книги для </a:t>
            </a:r>
            <a:r>
              <a:rPr lang="ru-RU" sz="2800" dirty="0" smtClean="0">
                <a:solidFill>
                  <a:srgbClr val="11101E"/>
                </a:solidFill>
              </a:rPr>
              <a:t>подростков зарубежных авторов</a:t>
            </a:r>
            <a:endParaRPr lang="ru-RU" sz="2800" b="0" i="0" dirty="0">
              <a:solidFill>
                <a:srgbClr val="11101E"/>
              </a:solidFill>
              <a:effectLst/>
            </a:endParaRPr>
          </a:p>
        </p:txBody>
      </p:sp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764704"/>
            <a:ext cx="8735911" cy="582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660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786559"/>
            <a:ext cx="3953781" cy="588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770" y="3730979"/>
            <a:ext cx="2070536" cy="259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188640"/>
            <a:ext cx="2867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Дельфина </a:t>
            </a:r>
            <a:r>
              <a:rPr lang="ru-RU" sz="2800" dirty="0" err="1" smtClean="0"/>
              <a:t>Пессан</a:t>
            </a:r>
            <a:endParaRPr lang="ru-RU" sz="28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795408"/>
            <a:ext cx="2834927" cy="283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248" y="3757990"/>
            <a:ext cx="1953302" cy="271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0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097313" cy="435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3401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Александра </a:t>
            </a:r>
            <a:r>
              <a:rPr lang="ru-RU" sz="2400" dirty="0" smtClean="0">
                <a:solidFill>
                  <a:prstClr val="black"/>
                </a:solidFill>
              </a:rPr>
              <a:t>Зайцева – </a:t>
            </a:r>
            <a:r>
              <a:rPr lang="ru-RU" sz="2400" dirty="0">
                <a:solidFill>
                  <a:prstClr val="black"/>
                </a:solidFill>
              </a:rPr>
              <a:t>лауреат премии им. В.П. </a:t>
            </a:r>
            <a:r>
              <a:rPr lang="ru-RU" sz="2400" dirty="0" smtClean="0">
                <a:solidFill>
                  <a:prstClr val="black"/>
                </a:solidFill>
              </a:rPr>
              <a:t>Крапивина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2052" name="Picture 4" descr="http://www.17.ocabookforum.com/wp-content/uploads/2017/05/IMG_7485-221x3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15358"/>
          <a:stretch/>
        </p:blipFill>
        <p:spPr bwMode="auto">
          <a:xfrm>
            <a:off x="3484045" y="692696"/>
            <a:ext cx="220524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792"/>
            <a:ext cx="3101207" cy="426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80" y="3693097"/>
            <a:ext cx="2116570" cy="3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347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0904" y="1052735"/>
            <a:ext cx="5293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7426"/>
            <a:ext cx="3107789" cy="463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6093296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Всем: кому тяжело и тем, кто готов помочь другим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b="30282"/>
          <a:stretch/>
        </p:blipFill>
        <p:spPr bwMode="auto">
          <a:xfrm>
            <a:off x="3491880" y="1375900"/>
            <a:ext cx="2211858" cy="257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25204"/>
            <a:ext cx="3146500" cy="471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83482" y="188640"/>
            <a:ext cx="2188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Стефан Каста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74716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535" r="12754" b="4633"/>
          <a:stretch/>
        </p:blipFill>
        <p:spPr bwMode="auto">
          <a:xfrm>
            <a:off x="5359040" y="1700808"/>
            <a:ext cx="3661021" cy="454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286264"/>
            <a:ext cx="1806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Анна </a:t>
            </a:r>
            <a:r>
              <a:rPr lang="ru-RU" sz="2400" dirty="0" err="1" smtClean="0">
                <a:solidFill>
                  <a:prstClr val="black"/>
                </a:solidFill>
              </a:rPr>
              <a:t>Вольтц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6" y="1972157"/>
            <a:ext cx="3021104" cy="427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71" y="188640"/>
            <a:ext cx="217169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705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844824"/>
            <a:ext cx="3006405" cy="4221760"/>
          </a:xfrm>
          <a:prstGeom prst="rect">
            <a:avLst/>
          </a:prstGeom>
          <a:noFill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7944" y="836712"/>
            <a:ext cx="2592289" cy="388843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153504" y="75555"/>
            <a:ext cx="2861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/>
              <a:t>Клементина</a:t>
            </a:r>
            <a:r>
              <a:rPr lang="ru-RU" sz="2800" dirty="0" smtClean="0"/>
              <a:t> Бове</a:t>
            </a:r>
            <a:endParaRPr lang="ru-RU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565" y="1916832"/>
            <a:ext cx="3009784" cy="42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386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9915" y="548680"/>
            <a:ext cx="4572000" cy="51229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/>
              <a:t>Зимнее утро. Без четверти девять.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Вот </a:t>
            </a:r>
            <a:r>
              <a:rPr lang="ru-RU" sz="2000" dirty="0"/>
              <a:t>и Евгений. Входит в вагон.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В </a:t>
            </a:r>
            <a:r>
              <a:rPr lang="ru-RU" sz="2000" dirty="0"/>
              <a:t>вельветовых брюках, оксфордской рубашке,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Шарф </a:t>
            </a:r>
            <a:r>
              <a:rPr lang="ru-RU" sz="2000" dirty="0"/>
              <a:t>кашемировый в два оборота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Вокруг </a:t>
            </a:r>
            <a:r>
              <a:rPr lang="ru-RU" sz="2000" dirty="0"/>
              <a:t>тощей шеи,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В </a:t>
            </a:r>
            <a:r>
              <a:rPr lang="ru-RU" sz="2000" dirty="0"/>
              <a:t>куртке из твида;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И </a:t>
            </a:r>
            <a:r>
              <a:rPr lang="ru-RU" sz="2000" dirty="0"/>
              <a:t>хоть довольно солидного вида,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Но </a:t>
            </a:r>
            <a:r>
              <a:rPr lang="ru-RU" sz="2000" dirty="0"/>
              <a:t>с лицом с тех пор подобревшим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И </a:t>
            </a:r>
            <a:r>
              <a:rPr lang="ru-RU" sz="2000" dirty="0"/>
              <a:t>даже мягким, подвижным.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Ждать </a:t>
            </a:r>
            <a:r>
              <a:rPr lang="ru-RU" sz="2000" dirty="0"/>
              <a:t>и терпеть научился он.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6971"/>
            <a:ext cx="4536504" cy="584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048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764702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Привет, Евгений. Добрый вечер,</a:t>
            </a:r>
          </a:p>
          <a:p>
            <a:r>
              <a:rPr lang="ru-RU" sz="2400" dirty="0"/>
              <a:t>Я рада видеться была.</a:t>
            </a:r>
          </a:p>
          <a:p>
            <a:r>
              <a:rPr lang="ru-RU" sz="2400" dirty="0"/>
              <a:t>Мне тут совсем заняться нечем,</a:t>
            </a:r>
          </a:p>
          <a:p>
            <a:r>
              <a:rPr lang="ru-RU" sz="2400" dirty="0"/>
              <a:t>А может, летняя жара</a:t>
            </a:r>
          </a:p>
          <a:p>
            <a:r>
              <a:rPr lang="ru-RU" sz="2400" dirty="0"/>
              <a:t>Меня томит... Так нашей встречи</a:t>
            </a:r>
          </a:p>
          <a:p>
            <a:r>
              <a:rPr lang="ru-RU" sz="2400" dirty="0"/>
              <a:t>Всегда я жду – но, слыша вдруг</a:t>
            </a:r>
          </a:p>
          <a:p>
            <a:r>
              <a:rPr lang="ru-RU" sz="2400" dirty="0"/>
              <a:t>Калитки, в сад ведущей, стук</a:t>
            </a:r>
          </a:p>
          <a:p>
            <a:endParaRPr lang="ru-RU" sz="2400" dirty="0"/>
          </a:p>
          <a:p>
            <a:r>
              <a:rPr lang="ru-RU" sz="2400" dirty="0"/>
              <a:t>И звук шагов тебя и друга,</a:t>
            </a:r>
          </a:p>
          <a:p>
            <a:r>
              <a:rPr lang="ru-RU" sz="2400" dirty="0"/>
              <a:t>Двух слов я не могу связать,</a:t>
            </a:r>
          </a:p>
          <a:p>
            <a:r>
              <a:rPr lang="ru-RU" sz="2400" dirty="0"/>
              <a:t>Привыкнув бесконечно ждать</a:t>
            </a:r>
          </a:p>
          <a:p>
            <a:r>
              <a:rPr lang="ru-RU" sz="2400" dirty="0"/>
              <a:t>В дурмане летнего недуга.</a:t>
            </a:r>
          </a:p>
          <a:p>
            <a:r>
              <a:rPr lang="ru-RU" sz="2400" dirty="0"/>
              <a:t>Когда мы постоянно ждём,</a:t>
            </a:r>
          </a:p>
          <a:p>
            <a:r>
              <a:rPr lang="ru-RU" sz="2400" dirty="0"/>
              <a:t>Как будто вовсе не живём.</a:t>
            </a:r>
          </a:p>
        </p:txBody>
      </p:sp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85685"/>
            <a:ext cx="3880676" cy="582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455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45975"/>
            <a:ext cx="2299821" cy="350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96951"/>
            <a:ext cx="2506179" cy="360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/>
          <a:stretch/>
        </p:blipFill>
        <p:spPr bwMode="auto">
          <a:xfrm>
            <a:off x="6398277" y="2960984"/>
            <a:ext cx="2419593" cy="362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2329" y="920263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Мария </a:t>
            </a:r>
            <a:r>
              <a:rPr lang="ru-RU" sz="2800" dirty="0" err="1" smtClean="0"/>
              <a:t>Парр</a:t>
            </a:r>
            <a:endParaRPr lang="ru-RU" sz="2800" dirty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8" b="20966"/>
          <a:stretch/>
        </p:blipFill>
        <p:spPr bwMode="auto">
          <a:xfrm>
            <a:off x="678573" y="61857"/>
            <a:ext cx="3172594" cy="277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01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836712"/>
            <a:ext cx="1859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/>
              <a:t>Ульф</a:t>
            </a:r>
            <a:r>
              <a:rPr lang="ru-RU" sz="2800" dirty="0" smtClean="0"/>
              <a:t> </a:t>
            </a:r>
            <a:r>
              <a:rPr lang="ru-RU" sz="2800" dirty="0" err="1" smtClean="0"/>
              <a:t>Старк</a:t>
            </a:r>
            <a:endParaRPr lang="ru-RU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8383"/>
            <a:ext cx="2854822" cy="440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19" y="260648"/>
            <a:ext cx="3172584" cy="362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9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26" y="1988840"/>
            <a:ext cx="2843678" cy="409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6186660"/>
            <a:ext cx="9005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Скандинавская Детская Книжная премия,  Международная Премия </a:t>
            </a:r>
            <a:r>
              <a:rPr lang="ru-RU" dirty="0"/>
              <a:t>Х. К. </a:t>
            </a:r>
            <a:r>
              <a:rPr lang="ru-RU" dirty="0" smtClean="0"/>
              <a:t>Андерсена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071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760413"/>
            <a:ext cx="901065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113609"/>
            <a:ext cx="2381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Жаклин Келли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43408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7984" y="140540"/>
            <a:ext cx="4635407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prstClr val="black"/>
              </a:solidFill>
            </a:endParaRPr>
          </a:p>
          <a:p>
            <a:endParaRPr lang="ru-RU" sz="2000" dirty="0" smtClean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«Наступит </a:t>
            </a:r>
            <a:r>
              <a:rPr lang="ru-RU" sz="2400" dirty="0">
                <a:solidFill>
                  <a:prstClr val="black"/>
                </a:solidFill>
              </a:rPr>
              <a:t>день, и у меня будут все книги в мире, полки и полки книг. Я буду жить в башне из книг. Буду читать весь день напролёт, читать и есть персики. </a:t>
            </a:r>
            <a:endParaRPr lang="ru-RU" sz="2400" dirty="0" smtClean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А </a:t>
            </a:r>
            <a:r>
              <a:rPr lang="ru-RU" sz="2400" dirty="0">
                <a:solidFill>
                  <a:prstClr val="black"/>
                </a:solidFill>
              </a:rPr>
              <a:t>если юные рыцари в доспехах </a:t>
            </a:r>
            <a:endParaRPr lang="ru-RU" sz="2400" dirty="0" smtClean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и </a:t>
            </a:r>
            <a:r>
              <a:rPr lang="ru-RU" sz="2400" dirty="0">
                <a:solidFill>
                  <a:prstClr val="black"/>
                </a:solidFill>
              </a:rPr>
              <a:t>на белых конях осмелятся явиться ко мне, чтобы умолять спустить вниз мои длинные косы, я буду пуляться в них косточками, пока они не уберутся </a:t>
            </a:r>
            <a:r>
              <a:rPr lang="ru-RU" sz="2400" dirty="0" smtClean="0">
                <a:solidFill>
                  <a:prstClr val="black"/>
                </a:solidFill>
              </a:rPr>
              <a:t>подобру-поздорову».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 r="16697"/>
          <a:stretch/>
        </p:blipFill>
        <p:spPr bwMode="auto">
          <a:xfrm>
            <a:off x="205656" y="140540"/>
            <a:ext cx="4078312" cy="65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277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52" y="82879"/>
            <a:ext cx="8048403" cy="677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876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0" t="8801" r="35507" b="9199"/>
          <a:stretch/>
        </p:blipFill>
        <p:spPr bwMode="auto">
          <a:xfrm>
            <a:off x="4932040" y="774601"/>
            <a:ext cx="3972734" cy="571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9" y="764704"/>
            <a:ext cx="4563408" cy="570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790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Татьяна Меньщикова – </a:t>
            </a:r>
            <a:r>
              <a:rPr lang="ru-RU" sz="2400" dirty="0">
                <a:solidFill>
                  <a:prstClr val="black"/>
                </a:solidFill>
              </a:rPr>
              <a:t>лауреат премии им. В.П. Крапивина</a:t>
            </a:r>
          </a:p>
        </p:txBody>
      </p:sp>
    </p:spTree>
    <p:extLst>
      <p:ext uri="{BB962C8B-B14F-4D97-AF65-F5344CB8AC3E}">
        <p14:creationId xmlns:p14="http://schemas.microsoft.com/office/powerpoint/2010/main" val="350881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23131"/>
            <a:ext cx="83772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4" y="3181722"/>
            <a:ext cx="4054475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69" y="3216696"/>
            <a:ext cx="3951287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8862" y="6309320"/>
            <a:ext cx="8280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Оказывается, не так это просто – жить вдали от </a:t>
            </a:r>
            <a:r>
              <a:rPr lang="ru-RU" sz="2000" dirty="0" smtClean="0">
                <a:solidFill>
                  <a:prstClr val="black"/>
                </a:solidFill>
              </a:rPr>
              <a:t>цивилизации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55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240304" cy="618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88236"/>
            <a:ext cx="1400944" cy="213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53" y="4588237"/>
            <a:ext cx="1374344" cy="207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23764"/>
            <a:ext cx="1496041" cy="210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483" y="87015"/>
            <a:ext cx="6368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Илона Волынская, Кирилл </a:t>
            </a:r>
            <a:r>
              <a:rPr lang="ru-RU" sz="2400" dirty="0" err="1" smtClean="0">
                <a:solidFill>
                  <a:prstClr val="black"/>
                </a:solidFill>
              </a:rPr>
              <a:t>Кащеев</a:t>
            </a:r>
            <a:r>
              <a:rPr lang="ru-RU" sz="2400" dirty="0" smtClean="0">
                <a:solidFill>
                  <a:prstClr val="black"/>
                </a:solidFill>
              </a:rPr>
              <a:t> «</a:t>
            </a:r>
            <a:r>
              <a:rPr lang="ru-RU" sz="2400" dirty="0" err="1" smtClean="0">
                <a:solidFill>
                  <a:prstClr val="black"/>
                </a:solidFill>
              </a:rPr>
              <a:t>Потомокъ</a:t>
            </a:r>
            <a:r>
              <a:rPr lang="ru-RU" sz="2400" dirty="0" smtClean="0">
                <a:solidFill>
                  <a:prstClr val="black"/>
                </a:solidFill>
              </a:rPr>
              <a:t>»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3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r="8801" b="3295"/>
          <a:stretch/>
        </p:blipFill>
        <p:spPr bwMode="auto">
          <a:xfrm>
            <a:off x="179512" y="332656"/>
            <a:ext cx="404538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7" r="5421" b="19547"/>
          <a:stretch/>
        </p:blipFill>
        <p:spPr bwMode="auto">
          <a:xfrm>
            <a:off x="4294406" y="2780928"/>
            <a:ext cx="465186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1547040" cy="232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262678"/>
            <a:ext cx="2742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Владимир </a:t>
            </a:r>
            <a:r>
              <a:rPr lang="ru-RU" sz="2800" dirty="0" err="1" smtClean="0"/>
              <a:t>Торин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93467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1960" y="101823"/>
            <a:ext cx="209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Варвара </a:t>
            </a:r>
            <a:r>
              <a:rPr lang="ru-RU" sz="2400" dirty="0" err="1" smtClean="0">
                <a:solidFill>
                  <a:prstClr val="black"/>
                </a:solidFill>
              </a:rPr>
              <a:t>Еналь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9043"/>
            <a:ext cx="3024336" cy="431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909" y="800051"/>
            <a:ext cx="5585964" cy="382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99592" y="4687353"/>
            <a:ext cx="7441678" cy="209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123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r="7528"/>
          <a:stretch/>
        </p:blipFill>
        <p:spPr bwMode="auto">
          <a:xfrm>
            <a:off x="233137" y="1333172"/>
            <a:ext cx="3809694" cy="498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466" y="378242"/>
            <a:ext cx="3249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solidFill>
                  <a:prstClr val="black"/>
                </a:solidFill>
              </a:rPr>
              <a:t>Брендон</a:t>
            </a: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</a:rPr>
              <a:t>Сандерсон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r="10323"/>
          <a:stretch/>
        </p:blipFill>
        <p:spPr bwMode="auto">
          <a:xfrm>
            <a:off x="4716016" y="1212757"/>
            <a:ext cx="4059585" cy="510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6269"/>
            <a:ext cx="157321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441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" y="980728"/>
            <a:ext cx="5688013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05" y="980728"/>
            <a:ext cx="3670300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55" y="4005064"/>
            <a:ext cx="3121025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88640"/>
            <a:ext cx="5944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Джонатан </a:t>
            </a:r>
            <a:r>
              <a:rPr lang="ru-RU" sz="2800" dirty="0" err="1">
                <a:solidFill>
                  <a:prstClr val="black"/>
                </a:solidFill>
              </a:rPr>
              <a:t>Страуд</a:t>
            </a:r>
            <a:r>
              <a:rPr lang="ru-RU" sz="2800" dirty="0">
                <a:solidFill>
                  <a:prstClr val="black"/>
                </a:solidFill>
              </a:rPr>
              <a:t> «Агентство </a:t>
            </a:r>
            <a:r>
              <a:rPr lang="ru-RU" sz="2800" dirty="0" err="1">
                <a:solidFill>
                  <a:prstClr val="black"/>
                </a:solidFill>
              </a:rPr>
              <a:t>Локвуд</a:t>
            </a:r>
            <a:r>
              <a:rPr lang="ru-RU" sz="2800" dirty="0">
                <a:solidFill>
                  <a:prstClr val="black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560289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r="58183"/>
          <a:stretch/>
        </p:blipFill>
        <p:spPr bwMode="auto">
          <a:xfrm>
            <a:off x="467544" y="1267991"/>
            <a:ext cx="2746934" cy="527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9288" r="2108"/>
          <a:stretch/>
        </p:blipFill>
        <p:spPr bwMode="auto">
          <a:xfrm>
            <a:off x="5940152" y="1220674"/>
            <a:ext cx="2849489" cy="519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88640"/>
            <a:ext cx="6971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prstClr val="black"/>
                </a:solidFill>
              </a:rPr>
              <a:t>Шокирующие книги</a:t>
            </a:r>
            <a:endParaRPr lang="ru-RU" sz="6000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07" y="3085896"/>
            <a:ext cx="2386404" cy="299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905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r="2969" b="14738"/>
          <a:stretch/>
        </p:blipFill>
        <p:spPr bwMode="auto">
          <a:xfrm>
            <a:off x="179511" y="1340768"/>
            <a:ext cx="7564332" cy="537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88640"/>
            <a:ext cx="5023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solidFill>
                  <a:prstClr val="black"/>
                </a:solidFill>
                <a:latin typeface="+mj-lt"/>
              </a:rPr>
              <a:t>Ида</a:t>
            </a:r>
            <a:r>
              <a:rPr lang="ru-RU" sz="2800" dirty="0" smtClean="0">
                <a:solidFill>
                  <a:prstClr val="black"/>
                </a:solidFill>
                <a:latin typeface="+mj-lt"/>
              </a:rPr>
              <a:t> Мартин</a:t>
            </a:r>
            <a:endParaRPr lang="ru-RU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6" r="53449"/>
          <a:stretch/>
        </p:blipFill>
        <p:spPr bwMode="auto">
          <a:xfrm>
            <a:off x="6498970" y="116632"/>
            <a:ext cx="2556251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168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0" y="1478698"/>
            <a:ext cx="3055638" cy="432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29" y="1340768"/>
            <a:ext cx="3060380" cy="438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36712"/>
            <a:ext cx="2592288" cy="389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5118" y="188640"/>
            <a:ext cx="2973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Дарья </a:t>
            </a:r>
            <a:r>
              <a:rPr lang="ru-RU" sz="2800" dirty="0" err="1" smtClean="0">
                <a:solidFill>
                  <a:prstClr val="black"/>
                </a:solidFill>
              </a:rPr>
              <a:t>Варденбург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17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7086"/>
            <a:ext cx="8454189" cy="601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3313369" cy="496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63866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Жиль Пари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86858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4843"/>
            <a:ext cx="4944907" cy="494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797152"/>
            <a:ext cx="1255662" cy="19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0" t="1477" r="9977" b="3844"/>
          <a:stretch/>
        </p:blipFill>
        <p:spPr bwMode="auto">
          <a:xfrm>
            <a:off x="7308305" y="2636912"/>
            <a:ext cx="1298358" cy="203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41484"/>
            <a:ext cx="6331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Андрей </a:t>
            </a:r>
            <a:r>
              <a:rPr lang="ru-RU" sz="2800" dirty="0" err="1" smtClean="0"/>
              <a:t>Жвалевский</a:t>
            </a:r>
            <a:r>
              <a:rPr lang="ru-RU" sz="2800" dirty="0" smtClean="0"/>
              <a:t>, Евгения Пастернак</a:t>
            </a:r>
            <a:endParaRPr lang="ru-RU" sz="28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6774" r="55228" b="7308"/>
          <a:stretch/>
        </p:blipFill>
        <p:spPr bwMode="auto">
          <a:xfrm>
            <a:off x="5481695" y="3968654"/>
            <a:ext cx="1681018" cy="269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5" r="17860"/>
          <a:stretch/>
        </p:blipFill>
        <p:spPr bwMode="auto">
          <a:xfrm>
            <a:off x="5530807" y="1124744"/>
            <a:ext cx="164230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531" y="764704"/>
            <a:ext cx="1199168" cy="17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2249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706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76671"/>
            <a:ext cx="1935004" cy="287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22321"/>
            <a:ext cx="2019628" cy="300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0042"/>
            <a:ext cx="207913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2960"/>
          <a:stretch/>
        </p:blipFill>
        <p:spPr bwMode="auto">
          <a:xfrm>
            <a:off x="3533420" y="521399"/>
            <a:ext cx="1999991" cy="298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 descr="Животные на войне. Как птицы и звери помогли нашей армии победит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80042"/>
            <a:ext cx="2227996" cy="291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270" y="3755989"/>
            <a:ext cx="1983595" cy="293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113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678"/>
            <a:ext cx="9139237" cy="69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t="3992" r="43321" b="6275"/>
          <a:stretch/>
        </p:blipFill>
        <p:spPr bwMode="auto">
          <a:xfrm>
            <a:off x="323529" y="548679"/>
            <a:ext cx="3024335" cy="425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r="14795"/>
          <a:stretch/>
        </p:blipFill>
        <p:spPr bwMode="auto">
          <a:xfrm>
            <a:off x="5292080" y="410672"/>
            <a:ext cx="3296202" cy="474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3" t="40621" r="6466" b="16140"/>
          <a:stretch/>
        </p:blipFill>
        <p:spPr bwMode="auto">
          <a:xfrm>
            <a:off x="1547664" y="4293095"/>
            <a:ext cx="2281564" cy="233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22" y="4293096"/>
            <a:ext cx="2280878" cy="228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5887" y="5301207"/>
            <a:ext cx="1051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Дарья </a:t>
            </a:r>
          </a:p>
          <a:p>
            <a:r>
              <a:rPr lang="ru-RU" sz="2400" dirty="0" err="1" smtClean="0">
                <a:solidFill>
                  <a:prstClr val="black"/>
                </a:solidFill>
              </a:rPr>
              <a:t>Доцук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4248" y="5433535"/>
            <a:ext cx="1921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Евгений </a:t>
            </a:r>
          </a:p>
          <a:p>
            <a:pPr algn="ctr"/>
            <a:r>
              <a:rPr lang="ru-RU" sz="2400" dirty="0" err="1" smtClean="0">
                <a:solidFill>
                  <a:prstClr val="black"/>
                </a:solidFill>
              </a:rPr>
              <a:t>Рудашевский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25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8738"/>
            <a:ext cx="9139237" cy="69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t="6395"/>
          <a:stretch/>
        </p:blipFill>
        <p:spPr bwMode="auto">
          <a:xfrm>
            <a:off x="1835696" y="3434489"/>
            <a:ext cx="2016224" cy="321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7" y="523021"/>
            <a:ext cx="1724145" cy="270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16664"/>
            <a:ext cx="1728192" cy="271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t="2909" r="4140" b="3501"/>
          <a:stretch/>
        </p:blipFill>
        <p:spPr bwMode="auto">
          <a:xfrm>
            <a:off x="4499992" y="523021"/>
            <a:ext cx="1867286" cy="273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78" y="523021"/>
            <a:ext cx="1796862" cy="274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86" y="3455651"/>
            <a:ext cx="2395729" cy="314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5011" r="57511" b="4103"/>
          <a:stretch/>
        </p:blipFill>
        <p:spPr bwMode="auto">
          <a:xfrm>
            <a:off x="6958492" y="3455652"/>
            <a:ext cx="1863643" cy="3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5" y="3753869"/>
            <a:ext cx="169741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0142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Я колбасника убил — 2595011 —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4" descr="Я колбасника убил — 2595011 —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8738"/>
            <a:ext cx="9139237" cy="69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407" y="523041"/>
            <a:ext cx="3588691" cy="547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30" y="4149079"/>
            <a:ext cx="1753832" cy="252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2240" y="6078487"/>
            <a:ext cx="197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prstClr val="black"/>
                </a:solidFill>
              </a:rPr>
              <a:t>Тод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Штрассер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164" y="5375804"/>
            <a:ext cx="1660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prstClr val="black"/>
                </a:solidFill>
              </a:rPr>
              <a:t>Анника</a:t>
            </a:r>
            <a:r>
              <a:rPr lang="ru-RU" sz="2400" dirty="0" smtClean="0">
                <a:solidFill>
                  <a:prstClr val="black"/>
                </a:solidFill>
              </a:rPr>
              <a:t> Тор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7" t="12786" r="28324" b="8974"/>
          <a:stretch/>
        </p:blipFill>
        <p:spPr bwMode="auto">
          <a:xfrm>
            <a:off x="445164" y="544459"/>
            <a:ext cx="3291812" cy="454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995" y="4149080"/>
            <a:ext cx="2057443" cy="252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790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26135"/>
            <a:ext cx="2682044" cy="268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4034" y="37844"/>
            <a:ext cx="8552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Тамара Михеева - финалист </a:t>
            </a:r>
            <a:r>
              <a:rPr lang="ru-RU" sz="2400" dirty="0">
                <a:solidFill>
                  <a:prstClr val="black"/>
                </a:solidFill>
              </a:rPr>
              <a:t>премии имени В. П. </a:t>
            </a:r>
            <a:r>
              <a:rPr lang="ru-RU" sz="2400" dirty="0" smtClean="0">
                <a:solidFill>
                  <a:prstClr val="black"/>
                </a:solidFill>
              </a:rPr>
              <a:t>Крапивина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24604"/>
            <a:ext cx="1999454" cy="291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4604"/>
            <a:ext cx="1838250" cy="289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2" y="3531640"/>
            <a:ext cx="2099901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69" y="3760293"/>
            <a:ext cx="1873718" cy="276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25" y="3720604"/>
            <a:ext cx="1894063" cy="280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libs.ru/media/books/No/None/4530519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3607323"/>
            <a:ext cx="1999789" cy="302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803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етская библиотека\Desktop\не пропусти хорошую книгу\N7rhDc09SKOWpSvHC-88vR1Akba9AN6rnWzF9oem2bdmaMBXY2dtQF1PibWScR1FxV9Gzalv0JPftsLAUTm7Eeq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7"/>
          <a:stretch/>
        </p:blipFill>
        <p:spPr bwMode="auto">
          <a:xfrm>
            <a:off x="467544" y="94720"/>
            <a:ext cx="2284190" cy="298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8837" y="94719"/>
            <a:ext cx="5976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</a:rPr>
              <a:t>Кристина </a:t>
            </a:r>
            <a:r>
              <a:rPr lang="ru-RU" sz="2800" dirty="0" smtClean="0">
                <a:solidFill>
                  <a:prstClr val="black"/>
                </a:solidFill>
              </a:rPr>
              <a:t>Стрельникова - </a:t>
            </a:r>
            <a:r>
              <a:rPr lang="ru-RU" sz="2400" dirty="0" smtClean="0">
                <a:solidFill>
                  <a:prstClr val="black"/>
                </a:solidFill>
              </a:rPr>
              <a:t>победительница </a:t>
            </a:r>
            <a:r>
              <a:rPr lang="ru-RU" sz="2400" dirty="0">
                <a:solidFill>
                  <a:prstClr val="black"/>
                </a:solidFill>
              </a:rPr>
              <a:t>Национальной </a:t>
            </a:r>
            <a:r>
              <a:rPr lang="ru-RU" sz="2400" dirty="0" smtClean="0">
                <a:solidFill>
                  <a:prstClr val="black"/>
                </a:solidFill>
              </a:rPr>
              <a:t>премии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в области детской </a:t>
            </a:r>
            <a:endParaRPr lang="ru-RU" sz="2400" dirty="0" smtClean="0">
              <a:solidFill>
                <a:prstClr val="black"/>
              </a:solidFill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и </a:t>
            </a:r>
            <a:r>
              <a:rPr lang="ru-RU" sz="2400" dirty="0">
                <a:solidFill>
                  <a:prstClr val="black"/>
                </a:solidFill>
              </a:rPr>
              <a:t>подростковой литературы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482" y="2045935"/>
            <a:ext cx="2915679" cy="460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8" y="3140968"/>
            <a:ext cx="2719189" cy="352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269" y="2056094"/>
            <a:ext cx="2950042" cy="460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081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5069"/>
            <a:ext cx="3240360" cy="475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72" y="3389420"/>
            <a:ext cx="2063827" cy="324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6" t="13199" r="16357" b="19189"/>
          <a:stretch/>
        </p:blipFill>
        <p:spPr bwMode="auto">
          <a:xfrm>
            <a:off x="5322837" y="174081"/>
            <a:ext cx="3431853" cy="303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389420"/>
            <a:ext cx="1973910" cy="321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0837" y="86403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Николай Пономарев –</a:t>
            </a:r>
          </a:p>
          <a:p>
            <a:r>
              <a:rPr lang="ru-RU" sz="2400" dirty="0" smtClean="0"/>
              <a:t>лауреат международной </a:t>
            </a:r>
            <a:r>
              <a:rPr lang="ru-RU" sz="2400" dirty="0"/>
              <a:t>гуманитарной премии «Совесть» имени Альберта </a:t>
            </a:r>
            <a:r>
              <a:rPr lang="ru-RU" sz="2400" dirty="0" err="1" smtClean="0"/>
              <a:t>Лиханова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99528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484784"/>
            <a:ext cx="24482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Почему мы до сих пор не научились уважать и ценить людей за их человеческие качества, а не национальность? Почему мы так легко скатываемся в агрессию по национальному признаку? Так ли уж не похожи эти национальности на нас или все-таки дело в другом</a:t>
            </a:r>
            <a:r>
              <a:rPr lang="ru-RU" dirty="0" smtClean="0">
                <a:solidFill>
                  <a:prstClr val="black"/>
                </a:solidFill>
              </a:rPr>
              <a:t>?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66" y="1196396"/>
            <a:ext cx="3594608" cy="537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36" y="1196396"/>
            <a:ext cx="3983916" cy="531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71046"/>
            <a:ext cx="84604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Мария </a:t>
            </a:r>
            <a:r>
              <a:rPr lang="ru-RU" sz="2800" dirty="0" err="1" smtClean="0"/>
              <a:t>Мартиросова</a:t>
            </a:r>
            <a:r>
              <a:rPr lang="ru-RU" sz="2800" dirty="0" smtClean="0"/>
              <a:t>- </a:t>
            </a:r>
            <a:r>
              <a:rPr lang="ru-RU" sz="2400" dirty="0" smtClean="0"/>
              <a:t>финалистка </a:t>
            </a:r>
            <a:r>
              <a:rPr lang="ru-RU" sz="2400" dirty="0"/>
              <a:t>национальной детской литературной премии «Заветная </a:t>
            </a:r>
            <a:r>
              <a:rPr lang="ru-RU" sz="2400" dirty="0" smtClean="0"/>
              <a:t>мечта»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95135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66" y="1484784"/>
            <a:ext cx="3165179" cy="476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/>
          <a:stretch/>
        </p:blipFill>
        <p:spPr bwMode="auto">
          <a:xfrm>
            <a:off x="3163138" y="127542"/>
            <a:ext cx="2573612" cy="228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2653204"/>
            <a:ext cx="280831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Вера Ильина – </a:t>
            </a:r>
          </a:p>
          <a:p>
            <a:r>
              <a:rPr lang="ru-RU" sz="2400" dirty="0" smtClean="0"/>
              <a:t>победитель </a:t>
            </a:r>
          </a:p>
          <a:p>
            <a:r>
              <a:rPr lang="ru-RU" sz="2400" dirty="0" smtClean="0"/>
              <a:t>в главной </a:t>
            </a:r>
            <a:r>
              <a:rPr lang="ru-RU" sz="2400" dirty="0"/>
              <a:t>номинации </a:t>
            </a:r>
            <a:endParaRPr lang="ru-RU" sz="2400" dirty="0" smtClean="0"/>
          </a:p>
          <a:p>
            <a:r>
              <a:rPr lang="ru-RU" sz="2400" dirty="0" smtClean="0"/>
              <a:t>«</a:t>
            </a:r>
            <a:r>
              <a:rPr lang="ru-RU" sz="2400" dirty="0"/>
              <a:t>Выбор Командора»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3" y="1484784"/>
            <a:ext cx="3003691" cy="476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6200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803</Words>
  <Application>Microsoft Office PowerPoint</Application>
  <PresentationFormat>Экран (4:3)</PresentationFormat>
  <Paragraphs>96</Paragraphs>
  <Slides>43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Не пропусти хорошую книгу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детская библиотека</dc:creator>
  <cp:lastModifiedBy>детская библиотека</cp:lastModifiedBy>
  <cp:revision>48</cp:revision>
  <dcterms:created xsi:type="dcterms:W3CDTF">2025-04-07T05:42:33Z</dcterms:created>
  <dcterms:modified xsi:type="dcterms:W3CDTF">2025-04-09T05:55:18Z</dcterms:modified>
</cp:coreProperties>
</file>