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notesMasterIdLst>
    <p:notesMasterId r:id="rId50"/>
  </p:notesMasterIdLst>
  <p:sldIdLst>
    <p:sldId id="308" r:id="rId7"/>
    <p:sldId id="266" r:id="rId8"/>
    <p:sldId id="267" r:id="rId9"/>
    <p:sldId id="268" r:id="rId10"/>
    <p:sldId id="284" r:id="rId11"/>
    <p:sldId id="295" r:id="rId12"/>
    <p:sldId id="285" r:id="rId13"/>
    <p:sldId id="275" r:id="rId14"/>
    <p:sldId id="291" r:id="rId15"/>
    <p:sldId id="317" r:id="rId16"/>
    <p:sldId id="283" r:id="rId17"/>
    <p:sldId id="281" r:id="rId18"/>
    <p:sldId id="289" r:id="rId19"/>
    <p:sldId id="278" r:id="rId20"/>
    <p:sldId id="316" r:id="rId21"/>
    <p:sldId id="287" r:id="rId22"/>
    <p:sldId id="314" r:id="rId23"/>
    <p:sldId id="304" r:id="rId24"/>
    <p:sldId id="276" r:id="rId25"/>
    <p:sldId id="286" r:id="rId26"/>
    <p:sldId id="269" r:id="rId27"/>
    <p:sldId id="277" r:id="rId28"/>
    <p:sldId id="319" r:id="rId29"/>
    <p:sldId id="318" r:id="rId30"/>
    <p:sldId id="305" r:id="rId31"/>
    <p:sldId id="306" r:id="rId32"/>
    <p:sldId id="261" r:id="rId33"/>
    <p:sldId id="312" r:id="rId34"/>
    <p:sldId id="307" r:id="rId35"/>
    <p:sldId id="279" r:id="rId36"/>
    <p:sldId id="292" r:id="rId37"/>
    <p:sldId id="271" r:id="rId38"/>
    <p:sldId id="270" r:id="rId39"/>
    <p:sldId id="293" r:id="rId40"/>
    <p:sldId id="272" r:id="rId41"/>
    <p:sldId id="280" r:id="rId42"/>
    <p:sldId id="310" r:id="rId43"/>
    <p:sldId id="282" r:id="rId44"/>
    <p:sldId id="301" r:id="rId45"/>
    <p:sldId id="299" r:id="rId46"/>
    <p:sldId id="298" r:id="rId47"/>
    <p:sldId id="296" r:id="rId48"/>
    <p:sldId id="297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8" Type="http://schemas.openxmlformats.org/officeDocument/2006/relationships/slide" Target="slides/slide2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0814E-4D58-4BF6-8EEC-67DC3A6741C9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092EF-2E41-4114-B899-2F043A3D4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490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77EC0-1C2B-4B72-A666-F3DA28FE736C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987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77EC0-1C2B-4B72-A666-F3DA28FE736C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954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77EC0-1C2B-4B72-A666-F3DA28FE736C}" type="slidenum">
              <a:rPr lang="ru-RU" smtClean="0">
                <a:solidFill>
                  <a:prstClr val="black"/>
                </a:solidFill>
              </a:rPr>
              <a:pPr/>
              <a:t>39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931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472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357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488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9779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247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8326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8912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825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245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605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1783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130233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9267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532733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818562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367622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751688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95617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706346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585027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023501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03738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05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0348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8992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3924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2631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876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1917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9481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1160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9097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5657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5202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2726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8435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710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224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8633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346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4844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9987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9111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943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8128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72583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2116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119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4279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4707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9100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8411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25177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4314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386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16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07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369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05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382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4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jpe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119.jpeg"/><Relationship Id="rId4" Type="http://schemas.openxmlformats.org/officeDocument/2006/relationships/image" Target="../media/image11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10" Type="http://schemas.openxmlformats.org/officeDocument/2006/relationships/image" Target="../media/image128.png"/><Relationship Id="rId4" Type="http://schemas.openxmlformats.org/officeDocument/2006/relationships/image" Target="../media/image122.png"/><Relationship Id="rId9" Type="http://schemas.openxmlformats.org/officeDocument/2006/relationships/image" Target="../media/image12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png"/><Relationship Id="rId5" Type="http://schemas.openxmlformats.org/officeDocument/2006/relationships/image" Target="../media/image131.jpeg"/><Relationship Id="rId4" Type="http://schemas.openxmlformats.org/officeDocument/2006/relationships/image" Target="../media/image1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51520" y="-4666"/>
            <a:ext cx="8458200" cy="1470025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Не пропусти хорошую книгу </a:t>
            </a:r>
            <a:br>
              <a:rPr lang="ru-RU" sz="40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</a:br>
            <a:endParaRPr lang="ru-RU" sz="4000" b="1" dirty="0">
              <a:solidFill>
                <a:schemeClr val="bg2">
                  <a:lumMod val="1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0" y="943042"/>
            <a:ext cx="8858485" cy="5745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43284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1920" y="3429000"/>
            <a:ext cx="50405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«До </a:t>
            </a:r>
            <a:r>
              <a:rPr lang="ru-RU" dirty="0"/>
              <a:t>встречи с Орешиной я думал, что можно прожить без дружбы, а потом понял: дружба - это прекрасно, настолько прекрасно, что всё остальное не имеет значения</a:t>
            </a:r>
            <a:r>
              <a:rPr lang="ru-RU" dirty="0" smtClean="0"/>
              <a:t>. Главное</a:t>
            </a:r>
            <a:r>
              <a:rPr lang="ru-RU" dirty="0"/>
              <a:t>, чему я научился у </a:t>
            </a:r>
            <a:r>
              <a:rPr lang="ru-RU" dirty="0" smtClean="0"/>
              <a:t>Орешины,- </a:t>
            </a:r>
            <a:r>
              <a:rPr lang="ru-RU" dirty="0"/>
              <a:t>это никого не бояться, не обращать внимания на </a:t>
            </a:r>
            <a:r>
              <a:rPr lang="ru-RU" dirty="0" err="1"/>
              <a:t>непроходящий</a:t>
            </a:r>
            <a:r>
              <a:rPr lang="ru-RU" dirty="0"/>
              <a:t>, прущий из всех щелей по любому поводу людской холод, потому что мы с ней жили в зоне вечной человеческой мерзлоты</a:t>
            </a:r>
            <a:r>
              <a:rPr lang="ru-RU" dirty="0" smtClean="0"/>
              <a:t>... Орешина </a:t>
            </a:r>
            <a:r>
              <a:rPr lang="ru-RU" dirty="0"/>
              <a:t>первой серьёзно заявила, что я нуждаюсь в друге, потому что дружба - это приют для </a:t>
            </a:r>
            <a:r>
              <a:rPr lang="ru-RU" dirty="0" smtClean="0"/>
              <a:t>одиноких».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3972" y="131664"/>
            <a:ext cx="82908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</a:rPr>
              <a:t>Анатолий </a:t>
            </a:r>
            <a:r>
              <a:rPr lang="ru-RU" sz="2800" dirty="0" err="1" smtClean="0">
                <a:solidFill>
                  <a:prstClr val="black"/>
                </a:solidFill>
              </a:rPr>
              <a:t>Валевский</a:t>
            </a:r>
            <a:r>
              <a:rPr lang="ru-RU" sz="2800" dirty="0">
                <a:solidFill>
                  <a:prstClr val="black"/>
                </a:solidFill>
              </a:rPr>
              <a:t> </a:t>
            </a:r>
            <a:r>
              <a:rPr lang="ru-RU" sz="2800" dirty="0" smtClean="0">
                <a:solidFill>
                  <a:prstClr val="black"/>
                </a:solidFill>
              </a:rPr>
              <a:t>– </a:t>
            </a:r>
            <a:r>
              <a:rPr lang="ru-RU" sz="2400" dirty="0" smtClean="0">
                <a:solidFill>
                  <a:prstClr val="black"/>
                </a:solidFill>
              </a:rPr>
              <a:t>лауреат премии </a:t>
            </a:r>
            <a:r>
              <a:rPr lang="ru-RU" sz="2400" dirty="0">
                <a:solidFill>
                  <a:prstClr val="black"/>
                </a:solidFill>
              </a:rPr>
              <a:t>имени </a:t>
            </a:r>
            <a:r>
              <a:rPr lang="ru-RU" sz="2400" dirty="0" err="1" smtClean="0">
                <a:solidFill>
                  <a:prstClr val="black"/>
                </a:solidFill>
              </a:rPr>
              <a:t>П.П.Ершова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08720"/>
            <a:ext cx="2464515" cy="2464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46" y="908720"/>
            <a:ext cx="3404057" cy="5376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9279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120" y="980728"/>
            <a:ext cx="2433662" cy="2433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29" y="316495"/>
            <a:ext cx="1989464" cy="2881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29" y="3591282"/>
            <a:ext cx="2178454" cy="3176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515" y="3587487"/>
            <a:ext cx="2107753" cy="3145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4423"/>
            <a:ext cx="2641203" cy="3263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591282"/>
            <a:ext cx="2023992" cy="317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15816" y="316495"/>
            <a:ext cx="3125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Евгений </a:t>
            </a:r>
            <a:r>
              <a:rPr lang="ru-RU" sz="2400" dirty="0" err="1" smtClean="0">
                <a:solidFill>
                  <a:prstClr val="black"/>
                </a:solidFill>
              </a:rPr>
              <a:t>Рудашевский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792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96877"/>
            <a:ext cx="3600391" cy="4712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6" r="4607"/>
          <a:stretch/>
        </p:blipFill>
        <p:spPr bwMode="auto">
          <a:xfrm>
            <a:off x="3851920" y="1110522"/>
            <a:ext cx="1825763" cy="272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6367" y="122427"/>
            <a:ext cx="82968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</a:rPr>
              <a:t>Наталья </a:t>
            </a:r>
            <a:r>
              <a:rPr lang="ru-RU" sz="2800" dirty="0" smtClean="0">
                <a:solidFill>
                  <a:prstClr val="black"/>
                </a:solidFill>
              </a:rPr>
              <a:t>Вишнякова - </a:t>
            </a:r>
            <a:r>
              <a:rPr lang="ru-RU" sz="2400" dirty="0" smtClean="0">
                <a:solidFill>
                  <a:prstClr val="black"/>
                </a:solidFill>
              </a:rPr>
              <a:t>лауреат </a:t>
            </a:r>
            <a:r>
              <a:rPr lang="ru-RU" sz="2400" dirty="0">
                <a:solidFill>
                  <a:prstClr val="black"/>
                </a:solidFill>
              </a:rPr>
              <a:t>премии им. В.П. Крапивина</a:t>
            </a:r>
          </a:p>
          <a:p>
            <a:r>
              <a:rPr lang="ru-RU" sz="2800" dirty="0" smtClean="0">
                <a:solidFill>
                  <a:prstClr val="black"/>
                </a:solidFill>
              </a:rPr>
              <a:t> 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390268"/>
            <a:ext cx="3241368" cy="4856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2681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3" t="6487" r="6162" b="8160"/>
          <a:stretch/>
        </p:blipFill>
        <p:spPr bwMode="auto">
          <a:xfrm>
            <a:off x="5004048" y="836712"/>
            <a:ext cx="3672408" cy="5637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217024"/>
            <a:ext cx="757778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</a:rPr>
              <a:t>Валерия </a:t>
            </a:r>
            <a:r>
              <a:rPr lang="ru-RU" sz="2800" dirty="0" err="1" smtClean="0">
                <a:solidFill>
                  <a:prstClr val="black"/>
                </a:solidFill>
              </a:rPr>
              <a:t>Ошеева</a:t>
            </a:r>
            <a:r>
              <a:rPr lang="ru-RU" sz="2400" dirty="0" smtClean="0">
                <a:solidFill>
                  <a:prstClr val="black"/>
                </a:solidFill>
              </a:rPr>
              <a:t> - лауреат премии </a:t>
            </a:r>
            <a:r>
              <a:rPr lang="ru-RU" sz="2400" dirty="0">
                <a:solidFill>
                  <a:prstClr val="black"/>
                </a:solidFill>
              </a:rPr>
              <a:t>«Большая сказка» </a:t>
            </a:r>
            <a:endParaRPr lang="ru-RU" sz="2400" dirty="0" smtClean="0">
              <a:solidFill>
                <a:prstClr val="black"/>
              </a:solidFill>
            </a:endParaRPr>
          </a:p>
          <a:p>
            <a:r>
              <a:rPr lang="ru-RU" sz="2400" dirty="0" smtClean="0">
                <a:solidFill>
                  <a:prstClr val="black"/>
                </a:solidFill>
              </a:rPr>
              <a:t>имени </a:t>
            </a:r>
            <a:r>
              <a:rPr lang="ru-RU" sz="2400" dirty="0">
                <a:solidFill>
                  <a:prstClr val="black"/>
                </a:solidFill>
              </a:rPr>
              <a:t>Эдуарда Успенского</a:t>
            </a: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5" r="6612"/>
          <a:stretch/>
        </p:blipFill>
        <p:spPr bwMode="auto">
          <a:xfrm>
            <a:off x="467543" y="1480649"/>
            <a:ext cx="4017592" cy="499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893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5" r="6324"/>
          <a:stretch/>
        </p:blipFill>
        <p:spPr bwMode="auto">
          <a:xfrm>
            <a:off x="4511675" y="627175"/>
            <a:ext cx="4237111" cy="541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5" r="13692"/>
          <a:stretch/>
        </p:blipFill>
        <p:spPr bwMode="auto">
          <a:xfrm>
            <a:off x="251519" y="653962"/>
            <a:ext cx="4060737" cy="4525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84767" y="87837"/>
            <a:ext cx="26549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Ирина </a:t>
            </a:r>
            <a:r>
              <a:rPr lang="ru-RU" sz="2800" dirty="0" smtClean="0"/>
              <a:t>Бутенко 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19" y="5441117"/>
            <a:ext cx="43321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err="1">
                <a:solidFill>
                  <a:prstClr val="black"/>
                </a:solidFill>
              </a:rPr>
              <a:t>лонг</a:t>
            </a:r>
            <a:r>
              <a:rPr lang="ru-RU" sz="2400" dirty="0">
                <a:solidFill>
                  <a:prstClr val="black"/>
                </a:solidFill>
              </a:rPr>
              <a:t>-лист конкурса </a:t>
            </a:r>
          </a:p>
          <a:p>
            <a:pPr lvl="0"/>
            <a:r>
              <a:rPr lang="ru-RU" sz="2400" dirty="0">
                <a:solidFill>
                  <a:prstClr val="black"/>
                </a:solidFill>
              </a:rPr>
              <a:t>на соискание премии Игоря Шевчука "Легкое перо"</a:t>
            </a:r>
          </a:p>
        </p:txBody>
      </p:sp>
    </p:spTree>
    <p:extLst>
      <p:ext uri="{BB962C8B-B14F-4D97-AF65-F5344CB8AC3E}">
        <p14:creationId xmlns:p14="http://schemas.microsoft.com/office/powerpoint/2010/main" val="592213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65" y="7937"/>
            <a:ext cx="5922458" cy="6644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2000" y="62068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«Благотворительность </a:t>
            </a:r>
            <a:r>
              <a:rPr lang="ru-RU" dirty="0">
                <a:solidFill>
                  <a:prstClr val="black"/>
                </a:solidFill>
              </a:rPr>
              <a:t>чужими </a:t>
            </a:r>
            <a:r>
              <a:rPr lang="ru-RU" dirty="0" smtClean="0">
                <a:solidFill>
                  <a:prstClr val="black"/>
                </a:solidFill>
              </a:rPr>
              <a:t>руками… </a:t>
            </a:r>
            <a:r>
              <a:rPr lang="ru-RU" dirty="0">
                <a:solidFill>
                  <a:prstClr val="black"/>
                </a:solidFill>
              </a:rPr>
              <a:t>Когда ты по доброте душевной что-то кому-то предлагаешь, но не от себя, а по сути от других. Которые и будут в итоге отдуваться. И они, может, даже и не против, но… их никто не спросил. И это как-то лицемерно, что </a:t>
            </a:r>
            <a:r>
              <a:rPr lang="ru-RU" dirty="0" smtClean="0">
                <a:solidFill>
                  <a:prstClr val="black"/>
                </a:solidFill>
              </a:rPr>
              <a:t>ли».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69180" y="2924944"/>
            <a:ext cx="26460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«Ощущения </a:t>
            </a:r>
            <a:r>
              <a:rPr lang="ru-RU" dirty="0">
                <a:solidFill>
                  <a:prstClr val="black"/>
                </a:solidFill>
              </a:rPr>
              <a:t>и мысли после чтения тёплые. Хочется погладить всех собак в округе и обнять всех бабушек. </a:t>
            </a:r>
            <a:endParaRPr lang="ru-RU" dirty="0" smtClean="0">
              <a:solidFill>
                <a:prstClr val="black"/>
              </a:solidFill>
            </a:endParaRPr>
          </a:p>
          <a:p>
            <a:r>
              <a:rPr lang="ru-RU" dirty="0" smtClean="0">
                <a:solidFill>
                  <a:prstClr val="black"/>
                </a:solidFill>
              </a:rPr>
              <a:t>И </a:t>
            </a:r>
            <a:r>
              <a:rPr lang="ru-RU" dirty="0">
                <a:solidFill>
                  <a:prstClr val="black"/>
                </a:solidFill>
              </a:rPr>
              <a:t>на всякий случай закрыть все люки, </a:t>
            </a:r>
            <a:endParaRPr lang="ru-RU" dirty="0" smtClean="0">
              <a:solidFill>
                <a:prstClr val="black"/>
              </a:solidFill>
            </a:endParaRPr>
          </a:p>
          <a:p>
            <a:r>
              <a:rPr lang="ru-RU" dirty="0" smtClean="0">
                <a:solidFill>
                  <a:prstClr val="black"/>
                </a:solidFill>
              </a:rPr>
              <a:t>а </a:t>
            </a:r>
            <a:r>
              <a:rPr lang="ru-RU" dirty="0">
                <a:solidFill>
                  <a:prstClr val="black"/>
                </a:solidFill>
              </a:rPr>
              <a:t>то мало ли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Надо всегда просто делать то, что в твоих </a:t>
            </a:r>
            <a:r>
              <a:rPr lang="ru-RU" dirty="0" smtClean="0">
                <a:solidFill>
                  <a:prstClr val="black"/>
                </a:solidFill>
              </a:rPr>
              <a:t>силах».</a:t>
            </a:r>
            <a:endParaRPr lang="ru-RU" dirty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6056" y="160339"/>
            <a:ext cx="2663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Отзывы читателей: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588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86" t="14967" r="3098"/>
          <a:stretch/>
        </p:blipFill>
        <p:spPr bwMode="auto">
          <a:xfrm>
            <a:off x="6516216" y="158692"/>
            <a:ext cx="1886871" cy="2356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2339" y="5737616"/>
            <a:ext cx="547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Гран-при литературного конкурса «Подросток N</a:t>
            </a:r>
            <a:r>
              <a:rPr lang="ru-RU" dirty="0" smtClean="0">
                <a:solidFill>
                  <a:prstClr val="black"/>
                </a:solidFill>
              </a:rPr>
              <a:t>», </a:t>
            </a:r>
            <a:r>
              <a:rPr lang="ru-RU" dirty="0">
                <a:solidFill>
                  <a:prstClr val="black"/>
                </a:solidFill>
              </a:rPr>
              <a:t>дважды лауреат Международной детской литературной премии им. В. П. Крапивина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2772404" cy="4074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636912"/>
            <a:ext cx="2684449" cy="4044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6" r="6006"/>
          <a:stretch/>
        </p:blipFill>
        <p:spPr bwMode="auto">
          <a:xfrm>
            <a:off x="3012940" y="980728"/>
            <a:ext cx="3017336" cy="460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91880" y="184822"/>
            <a:ext cx="24334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Анна Зенькова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53703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565" y="1152104"/>
            <a:ext cx="37377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Враньё делает из людей рабов. Потом сложно вернуть утраченную свободу. Но если рядом есть близкий человек, не обязательно родной, а просто тот, кто тебе доверяет… не фактам, которые против тебя, а именно тебе, ничего не перепроверяя… тогда да – можно всё изменить.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И даже если ты совершил что-то ужасно плохое – это тоже не конец.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Можно просто взять и поверить тому, кто верит тебе. Верит в то, что ты хороший. И талантливый.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Просто взять и поверить. И выйти наконец из своей тюрьмы.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0"/>
          <a:stretch/>
        </p:blipFill>
        <p:spPr bwMode="auto">
          <a:xfrm>
            <a:off x="4023317" y="317918"/>
            <a:ext cx="5120683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7446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6632"/>
            <a:ext cx="68101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11101E"/>
                </a:solidFill>
              </a:rPr>
              <a:t>Книги для </a:t>
            </a:r>
            <a:r>
              <a:rPr lang="ru-RU" sz="2800" dirty="0" smtClean="0">
                <a:solidFill>
                  <a:srgbClr val="11101E"/>
                </a:solidFill>
              </a:rPr>
              <a:t>подростков зарубежных авторов</a:t>
            </a:r>
            <a:endParaRPr lang="ru-RU" sz="2800" b="0" i="0" dirty="0">
              <a:solidFill>
                <a:srgbClr val="11101E"/>
              </a:solidFill>
              <a:effectLst/>
            </a:endParaRPr>
          </a:p>
        </p:txBody>
      </p:sp>
      <p:sp>
        <p:nvSpPr>
          <p:cNvPr id="3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764704"/>
            <a:ext cx="8735911" cy="5828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7660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786559"/>
            <a:ext cx="3953781" cy="5889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770" y="3730979"/>
            <a:ext cx="2070536" cy="2599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31840" y="188640"/>
            <a:ext cx="28670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Дельфина </a:t>
            </a:r>
            <a:r>
              <a:rPr lang="ru-RU" sz="2800" dirty="0" err="1" smtClean="0"/>
              <a:t>Пессан</a:t>
            </a:r>
            <a:endParaRPr lang="ru-RU" sz="2800" dirty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7" y="795408"/>
            <a:ext cx="2834927" cy="2834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248" y="3757990"/>
            <a:ext cx="1953302" cy="2713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06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3097313" cy="435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134018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</a:rPr>
              <a:t>Александра </a:t>
            </a:r>
            <a:r>
              <a:rPr lang="ru-RU" sz="2400" dirty="0" smtClean="0">
                <a:solidFill>
                  <a:prstClr val="black"/>
                </a:solidFill>
              </a:rPr>
              <a:t>Зайцева – </a:t>
            </a:r>
            <a:r>
              <a:rPr lang="ru-RU" sz="2400" dirty="0">
                <a:solidFill>
                  <a:prstClr val="black"/>
                </a:solidFill>
              </a:rPr>
              <a:t>лауреат премии им. В.П. </a:t>
            </a:r>
            <a:r>
              <a:rPr lang="ru-RU" sz="2400" dirty="0" smtClean="0">
                <a:solidFill>
                  <a:prstClr val="black"/>
                </a:solidFill>
              </a:rPr>
              <a:t>Крапивина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2052" name="Picture 4" descr="http://www.17.ocabookforum.com/wp-content/uploads/2017/05/IMG_7485-221x3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5" t="15358"/>
          <a:stretch/>
        </p:blipFill>
        <p:spPr bwMode="auto">
          <a:xfrm>
            <a:off x="3484045" y="692696"/>
            <a:ext cx="220524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556792"/>
            <a:ext cx="3101207" cy="4266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380" y="3693097"/>
            <a:ext cx="2116570" cy="3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7347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0904" y="1052735"/>
            <a:ext cx="5293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07426"/>
            <a:ext cx="3107789" cy="4635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6093296"/>
            <a:ext cx="62646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</a:rPr>
              <a:t>Всем: кому тяжело и тем, кто готов помочь другим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8" b="30282"/>
          <a:stretch/>
        </p:blipFill>
        <p:spPr bwMode="auto">
          <a:xfrm>
            <a:off x="3491880" y="1375900"/>
            <a:ext cx="2211858" cy="2577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025204"/>
            <a:ext cx="3146500" cy="4717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83482" y="188640"/>
            <a:ext cx="21886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Стефан Каста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74716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5" t="3535" r="12754" b="4633"/>
          <a:stretch/>
        </p:blipFill>
        <p:spPr bwMode="auto">
          <a:xfrm>
            <a:off x="5359040" y="1700808"/>
            <a:ext cx="3661021" cy="4542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286264"/>
            <a:ext cx="1806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Анна </a:t>
            </a:r>
            <a:r>
              <a:rPr lang="ru-RU" sz="2400" dirty="0" err="1" smtClean="0">
                <a:solidFill>
                  <a:prstClr val="black"/>
                </a:solidFill>
              </a:rPr>
              <a:t>Вольтц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76" y="1972157"/>
            <a:ext cx="3021104" cy="4276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771" y="188640"/>
            <a:ext cx="2171692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6705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844824"/>
            <a:ext cx="3006405" cy="4221760"/>
          </a:xfrm>
          <a:prstGeom prst="rect">
            <a:avLst/>
          </a:prstGeom>
          <a:noFill/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7944" y="836712"/>
            <a:ext cx="2592289" cy="388843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153504" y="75555"/>
            <a:ext cx="28611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/>
              <a:t>Клементина</a:t>
            </a:r>
            <a:r>
              <a:rPr lang="ru-RU" sz="2800" dirty="0" smtClean="0"/>
              <a:t> Бове</a:t>
            </a:r>
            <a:endParaRPr lang="ru-RU" sz="28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565" y="1916832"/>
            <a:ext cx="3009784" cy="4212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4386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9915" y="548680"/>
            <a:ext cx="4572000" cy="51229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/>
              <a:t>Зимнее утро. Без четверти девять.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Вот </a:t>
            </a:r>
            <a:r>
              <a:rPr lang="ru-RU" sz="2000" dirty="0"/>
              <a:t>и Евгений. Входит в вагон.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В </a:t>
            </a:r>
            <a:r>
              <a:rPr lang="ru-RU" sz="2000" dirty="0"/>
              <a:t>вельветовых брюках, оксфордской рубашке,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Шарф </a:t>
            </a:r>
            <a:r>
              <a:rPr lang="ru-RU" sz="2000" dirty="0"/>
              <a:t>кашемировый в два оборота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Вокруг </a:t>
            </a:r>
            <a:r>
              <a:rPr lang="ru-RU" sz="2000" dirty="0"/>
              <a:t>тощей шеи,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В </a:t>
            </a:r>
            <a:r>
              <a:rPr lang="ru-RU" sz="2000" dirty="0"/>
              <a:t>куртке из твида;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И </a:t>
            </a:r>
            <a:r>
              <a:rPr lang="ru-RU" sz="2000" dirty="0"/>
              <a:t>хоть довольно солидного вида,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Но </a:t>
            </a:r>
            <a:r>
              <a:rPr lang="ru-RU" sz="2000" dirty="0"/>
              <a:t>с лицом с тех пор подобревшим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И </a:t>
            </a:r>
            <a:r>
              <a:rPr lang="ru-RU" sz="2000" dirty="0"/>
              <a:t>даже мягким, подвижным.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Ждать </a:t>
            </a:r>
            <a:r>
              <a:rPr lang="ru-RU" sz="2000" dirty="0"/>
              <a:t>и терпеть научился он.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6971"/>
            <a:ext cx="4536504" cy="584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30483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7984" y="764702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Привет, Евгений. Добрый вечер,</a:t>
            </a:r>
          </a:p>
          <a:p>
            <a:r>
              <a:rPr lang="ru-RU" sz="2400" dirty="0"/>
              <a:t>Я рада видеться была.</a:t>
            </a:r>
          </a:p>
          <a:p>
            <a:r>
              <a:rPr lang="ru-RU" sz="2400" dirty="0"/>
              <a:t>Мне тут совсем заняться нечем,</a:t>
            </a:r>
          </a:p>
          <a:p>
            <a:r>
              <a:rPr lang="ru-RU" sz="2400" dirty="0"/>
              <a:t>А может, летняя жара</a:t>
            </a:r>
          </a:p>
          <a:p>
            <a:r>
              <a:rPr lang="ru-RU" sz="2400" dirty="0"/>
              <a:t>Меня томит... Так нашей встречи</a:t>
            </a:r>
          </a:p>
          <a:p>
            <a:r>
              <a:rPr lang="ru-RU" sz="2400" dirty="0"/>
              <a:t>Всегда я жду – но, слыша вдруг</a:t>
            </a:r>
          </a:p>
          <a:p>
            <a:r>
              <a:rPr lang="ru-RU" sz="2400" dirty="0"/>
              <a:t>Калитки, в сад ведущей, стук</a:t>
            </a:r>
          </a:p>
          <a:p>
            <a:endParaRPr lang="ru-RU" sz="2400" dirty="0"/>
          </a:p>
          <a:p>
            <a:r>
              <a:rPr lang="ru-RU" sz="2400" dirty="0"/>
              <a:t>И звук шагов тебя и друга,</a:t>
            </a:r>
          </a:p>
          <a:p>
            <a:r>
              <a:rPr lang="ru-RU" sz="2400" dirty="0"/>
              <a:t>Двух слов я не могу связать,</a:t>
            </a:r>
          </a:p>
          <a:p>
            <a:r>
              <a:rPr lang="ru-RU" sz="2400" dirty="0"/>
              <a:t>Привыкнув бесконечно ждать</a:t>
            </a:r>
          </a:p>
          <a:p>
            <a:r>
              <a:rPr lang="ru-RU" sz="2400" dirty="0"/>
              <a:t>В дурмане летнего недуга.</a:t>
            </a:r>
          </a:p>
          <a:p>
            <a:r>
              <a:rPr lang="ru-RU" sz="2400" dirty="0"/>
              <a:t>Когда мы постоянно ждём,</a:t>
            </a:r>
          </a:p>
          <a:p>
            <a:r>
              <a:rPr lang="ru-RU" sz="2400" dirty="0"/>
              <a:t>Как будто вовсе не живём.</a:t>
            </a:r>
          </a:p>
        </p:txBody>
      </p:sp>
      <p:sp>
        <p:nvSpPr>
          <p:cNvPr id="3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85685"/>
            <a:ext cx="3880676" cy="582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4554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45975"/>
            <a:ext cx="2299821" cy="3507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996951"/>
            <a:ext cx="2506179" cy="3605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7"/>
          <a:stretch/>
        </p:blipFill>
        <p:spPr bwMode="auto">
          <a:xfrm>
            <a:off x="6398277" y="2960984"/>
            <a:ext cx="2419593" cy="362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72329" y="920263"/>
            <a:ext cx="20714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Мария </a:t>
            </a:r>
            <a:r>
              <a:rPr lang="ru-RU" sz="2800" dirty="0" err="1" smtClean="0"/>
              <a:t>Парр</a:t>
            </a:r>
            <a:endParaRPr lang="ru-RU" sz="2800" dirty="0"/>
          </a:p>
        </p:txBody>
      </p:sp>
      <p:pic>
        <p:nvPicPr>
          <p:cNvPr id="20486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88" b="20966"/>
          <a:stretch/>
        </p:blipFill>
        <p:spPr bwMode="auto">
          <a:xfrm>
            <a:off x="678573" y="61857"/>
            <a:ext cx="3172594" cy="2770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3017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5896" y="836712"/>
            <a:ext cx="18597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/>
              <a:t>Ульф</a:t>
            </a:r>
            <a:r>
              <a:rPr lang="ru-RU" sz="2800" dirty="0" smtClean="0"/>
              <a:t> </a:t>
            </a:r>
            <a:r>
              <a:rPr lang="ru-RU" sz="2800" dirty="0" err="1" smtClean="0"/>
              <a:t>Старк</a:t>
            </a:r>
            <a:endParaRPr lang="ru-RU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8383"/>
            <a:ext cx="2854822" cy="440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419" y="260648"/>
            <a:ext cx="3172584" cy="3624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3" name="Picture 9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326" y="1988840"/>
            <a:ext cx="2843678" cy="409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6186660"/>
            <a:ext cx="90052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Скандинавская Детская Книжная премия,  Международная Премия </a:t>
            </a:r>
            <a:r>
              <a:rPr lang="ru-RU" dirty="0"/>
              <a:t>Х. К. </a:t>
            </a:r>
            <a:r>
              <a:rPr lang="ru-RU" dirty="0" smtClean="0"/>
              <a:t>Андерсена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70717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760413"/>
            <a:ext cx="9010650" cy="534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47864" y="113609"/>
            <a:ext cx="2381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Жаклин Келли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434087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27984" y="140540"/>
            <a:ext cx="4635407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prstClr val="black"/>
              </a:solidFill>
            </a:endParaRPr>
          </a:p>
          <a:p>
            <a:endParaRPr lang="ru-RU" sz="2000" dirty="0" smtClean="0">
              <a:solidFill>
                <a:prstClr val="black"/>
              </a:solidFill>
            </a:endParaRPr>
          </a:p>
          <a:p>
            <a:r>
              <a:rPr lang="ru-RU" sz="2400" dirty="0" smtClean="0">
                <a:solidFill>
                  <a:prstClr val="black"/>
                </a:solidFill>
              </a:rPr>
              <a:t>«Наступит </a:t>
            </a:r>
            <a:r>
              <a:rPr lang="ru-RU" sz="2400" dirty="0">
                <a:solidFill>
                  <a:prstClr val="black"/>
                </a:solidFill>
              </a:rPr>
              <a:t>день, и у меня будут все книги в мире, полки и полки книг. Я буду жить в башне из книг. Буду читать весь день напролёт, читать и есть персики. </a:t>
            </a:r>
            <a:endParaRPr lang="ru-RU" sz="2400" dirty="0" smtClean="0">
              <a:solidFill>
                <a:prstClr val="black"/>
              </a:solidFill>
            </a:endParaRPr>
          </a:p>
          <a:p>
            <a:r>
              <a:rPr lang="ru-RU" sz="2400" dirty="0" smtClean="0">
                <a:solidFill>
                  <a:prstClr val="black"/>
                </a:solidFill>
              </a:rPr>
              <a:t>А </a:t>
            </a:r>
            <a:r>
              <a:rPr lang="ru-RU" sz="2400" dirty="0">
                <a:solidFill>
                  <a:prstClr val="black"/>
                </a:solidFill>
              </a:rPr>
              <a:t>если юные рыцари в доспехах </a:t>
            </a:r>
            <a:endParaRPr lang="ru-RU" sz="2400" dirty="0" smtClean="0">
              <a:solidFill>
                <a:prstClr val="black"/>
              </a:solidFill>
            </a:endParaRPr>
          </a:p>
          <a:p>
            <a:r>
              <a:rPr lang="ru-RU" sz="2400" dirty="0" smtClean="0">
                <a:solidFill>
                  <a:prstClr val="black"/>
                </a:solidFill>
              </a:rPr>
              <a:t>и </a:t>
            </a:r>
            <a:r>
              <a:rPr lang="ru-RU" sz="2400" dirty="0">
                <a:solidFill>
                  <a:prstClr val="black"/>
                </a:solidFill>
              </a:rPr>
              <a:t>на белых конях осмелятся явиться ко мне, чтобы умолять спустить вниз мои длинные косы, я буду пуляться в них косточками, пока они не уберутся </a:t>
            </a:r>
            <a:r>
              <a:rPr lang="ru-RU" sz="2400" dirty="0" smtClean="0">
                <a:solidFill>
                  <a:prstClr val="black"/>
                </a:solidFill>
              </a:rPr>
              <a:t>подобру-поздорову».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2" r="16697"/>
          <a:stretch/>
        </p:blipFill>
        <p:spPr bwMode="auto">
          <a:xfrm>
            <a:off x="205656" y="140540"/>
            <a:ext cx="4078312" cy="6531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82773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52" y="82879"/>
            <a:ext cx="8048403" cy="6775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876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0" t="8801" r="35507" b="9199"/>
          <a:stretch/>
        </p:blipFill>
        <p:spPr bwMode="auto">
          <a:xfrm>
            <a:off x="4932040" y="774601"/>
            <a:ext cx="3972734" cy="571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69" y="764704"/>
            <a:ext cx="4563408" cy="5704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188640"/>
            <a:ext cx="7900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Татьяна Меньщикова – </a:t>
            </a:r>
            <a:r>
              <a:rPr lang="ru-RU" sz="2400" dirty="0">
                <a:solidFill>
                  <a:prstClr val="black"/>
                </a:solidFill>
              </a:rPr>
              <a:t>лауреат премии им. В.П. Крапивина</a:t>
            </a:r>
          </a:p>
        </p:txBody>
      </p:sp>
    </p:spTree>
    <p:extLst>
      <p:ext uri="{BB962C8B-B14F-4D97-AF65-F5344CB8AC3E}">
        <p14:creationId xmlns:p14="http://schemas.microsoft.com/office/powerpoint/2010/main" val="350881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23131"/>
            <a:ext cx="8377237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94" y="3181722"/>
            <a:ext cx="4054475" cy="299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469" y="3216696"/>
            <a:ext cx="3951287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28862" y="6309320"/>
            <a:ext cx="82809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</a:rPr>
              <a:t>Оказывается, не так это просто – жить вдали от </a:t>
            </a:r>
            <a:r>
              <a:rPr lang="ru-RU" sz="2000" dirty="0" smtClean="0">
                <a:solidFill>
                  <a:prstClr val="black"/>
                </a:solidFill>
              </a:rPr>
              <a:t>цивилизации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355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240304" cy="6180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588236"/>
            <a:ext cx="1400944" cy="213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253" y="4588237"/>
            <a:ext cx="1374344" cy="2071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623764"/>
            <a:ext cx="1496041" cy="2105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483" y="87015"/>
            <a:ext cx="6368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Илона Волынская, Кирилл </a:t>
            </a:r>
            <a:r>
              <a:rPr lang="ru-RU" sz="2400" dirty="0" err="1" smtClean="0">
                <a:solidFill>
                  <a:prstClr val="black"/>
                </a:solidFill>
              </a:rPr>
              <a:t>Кащеев</a:t>
            </a:r>
            <a:r>
              <a:rPr lang="ru-RU" sz="2400" dirty="0" smtClean="0">
                <a:solidFill>
                  <a:prstClr val="black"/>
                </a:solidFill>
              </a:rPr>
              <a:t> «</a:t>
            </a:r>
            <a:r>
              <a:rPr lang="ru-RU" sz="2400" dirty="0" err="1" smtClean="0">
                <a:solidFill>
                  <a:prstClr val="black"/>
                </a:solidFill>
              </a:rPr>
              <a:t>Потомокъ</a:t>
            </a:r>
            <a:r>
              <a:rPr lang="ru-RU" sz="2400" dirty="0" smtClean="0">
                <a:solidFill>
                  <a:prstClr val="black"/>
                </a:solidFill>
              </a:rPr>
              <a:t>»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0532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7" r="8801" b="3295"/>
          <a:stretch/>
        </p:blipFill>
        <p:spPr bwMode="auto">
          <a:xfrm>
            <a:off x="179512" y="332656"/>
            <a:ext cx="4045380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77" r="5421" b="19547"/>
          <a:stretch/>
        </p:blipFill>
        <p:spPr bwMode="auto">
          <a:xfrm>
            <a:off x="4294406" y="2780928"/>
            <a:ext cx="4651866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32656"/>
            <a:ext cx="1547040" cy="232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39952" y="262678"/>
            <a:ext cx="27424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Владимир </a:t>
            </a:r>
            <a:r>
              <a:rPr lang="ru-RU" sz="2800" dirty="0" err="1" smtClean="0"/>
              <a:t>Торин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934672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1960" y="101823"/>
            <a:ext cx="2098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Варвара </a:t>
            </a:r>
            <a:r>
              <a:rPr lang="ru-RU" sz="2400" dirty="0" err="1" smtClean="0">
                <a:solidFill>
                  <a:prstClr val="black"/>
                </a:solidFill>
              </a:rPr>
              <a:t>Еналь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9043"/>
            <a:ext cx="3024336" cy="4315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909" y="800051"/>
            <a:ext cx="5585964" cy="3824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99592" y="4687353"/>
            <a:ext cx="7441678" cy="2091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71234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9" r="7528"/>
          <a:stretch/>
        </p:blipFill>
        <p:spPr bwMode="auto">
          <a:xfrm>
            <a:off x="233137" y="1333172"/>
            <a:ext cx="3809694" cy="4988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7466" y="378242"/>
            <a:ext cx="3249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>
                <a:solidFill>
                  <a:prstClr val="black"/>
                </a:solidFill>
              </a:rPr>
              <a:t>Брендон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Сандерсон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6" r="10323"/>
          <a:stretch/>
        </p:blipFill>
        <p:spPr bwMode="auto">
          <a:xfrm>
            <a:off x="4716016" y="1212757"/>
            <a:ext cx="4059585" cy="5108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06269"/>
            <a:ext cx="1573213" cy="2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74413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2" y="980728"/>
            <a:ext cx="5688013" cy="568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105" y="980728"/>
            <a:ext cx="3670300" cy="270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355" y="4005064"/>
            <a:ext cx="3121025" cy="247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88640"/>
            <a:ext cx="59446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</a:rPr>
              <a:t>Джонатан </a:t>
            </a:r>
            <a:r>
              <a:rPr lang="ru-RU" sz="2800" dirty="0" err="1">
                <a:solidFill>
                  <a:prstClr val="black"/>
                </a:solidFill>
              </a:rPr>
              <a:t>Страуд</a:t>
            </a:r>
            <a:r>
              <a:rPr lang="ru-RU" sz="2800" dirty="0">
                <a:solidFill>
                  <a:prstClr val="black"/>
                </a:solidFill>
              </a:rPr>
              <a:t> «Агентство </a:t>
            </a:r>
            <a:r>
              <a:rPr lang="ru-RU" sz="2800" dirty="0" err="1">
                <a:solidFill>
                  <a:prstClr val="black"/>
                </a:solidFill>
              </a:rPr>
              <a:t>Локвуд</a:t>
            </a:r>
            <a:r>
              <a:rPr lang="ru-RU" sz="2800" dirty="0">
                <a:solidFill>
                  <a:prstClr val="black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5602897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3" r="58183"/>
          <a:stretch/>
        </p:blipFill>
        <p:spPr bwMode="auto">
          <a:xfrm>
            <a:off x="467544" y="1267991"/>
            <a:ext cx="2746934" cy="5270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94" t="9288" r="2108"/>
          <a:stretch/>
        </p:blipFill>
        <p:spPr bwMode="auto">
          <a:xfrm>
            <a:off x="5940152" y="1220674"/>
            <a:ext cx="2849489" cy="5195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188640"/>
            <a:ext cx="69719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dirty="0" smtClean="0">
                <a:solidFill>
                  <a:prstClr val="black"/>
                </a:solidFill>
              </a:rPr>
              <a:t>Шокирующие книги</a:t>
            </a:r>
            <a:endParaRPr lang="ru-RU" sz="6000" dirty="0">
              <a:solidFill>
                <a:prstClr val="black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207" y="3085896"/>
            <a:ext cx="2386404" cy="2997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89057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6" r="2969" b="14738"/>
          <a:stretch/>
        </p:blipFill>
        <p:spPr bwMode="auto">
          <a:xfrm>
            <a:off x="179511" y="1340768"/>
            <a:ext cx="7564332" cy="5370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188640"/>
            <a:ext cx="5023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>
                <a:solidFill>
                  <a:prstClr val="black"/>
                </a:solidFill>
                <a:latin typeface="+mj-lt"/>
              </a:rPr>
              <a:t>Ида</a:t>
            </a:r>
            <a:r>
              <a:rPr lang="ru-RU" sz="2800" dirty="0" smtClean="0">
                <a:solidFill>
                  <a:prstClr val="black"/>
                </a:solidFill>
                <a:latin typeface="+mj-lt"/>
              </a:rPr>
              <a:t> Мартин</a:t>
            </a:r>
            <a:endParaRPr lang="ru-RU" sz="2800" dirty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76" r="53449"/>
          <a:stretch/>
        </p:blipFill>
        <p:spPr bwMode="auto">
          <a:xfrm>
            <a:off x="6498970" y="116632"/>
            <a:ext cx="2556251" cy="259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21680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30" y="1478698"/>
            <a:ext cx="3055638" cy="4326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729" y="1340768"/>
            <a:ext cx="3060380" cy="4380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836712"/>
            <a:ext cx="2592288" cy="3894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85118" y="188640"/>
            <a:ext cx="29737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</a:rPr>
              <a:t>Дарья </a:t>
            </a:r>
            <a:r>
              <a:rPr lang="ru-RU" sz="2800" dirty="0" err="1" smtClean="0">
                <a:solidFill>
                  <a:prstClr val="black"/>
                </a:solidFill>
              </a:rPr>
              <a:t>Варденбург</a:t>
            </a:r>
            <a:endParaRPr lang="ru-RU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2177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87086"/>
            <a:ext cx="8454189" cy="6011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80728"/>
            <a:ext cx="3313369" cy="4964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91880" y="63866"/>
            <a:ext cx="1875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Жиль Пари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86858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4843"/>
            <a:ext cx="4944907" cy="4944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797152"/>
            <a:ext cx="1255662" cy="190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0" t="1477" r="9977" b="3844"/>
          <a:stretch/>
        </p:blipFill>
        <p:spPr bwMode="auto">
          <a:xfrm>
            <a:off x="7308305" y="2636912"/>
            <a:ext cx="1298358" cy="2039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241484"/>
            <a:ext cx="63317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Андрей </a:t>
            </a:r>
            <a:r>
              <a:rPr lang="ru-RU" sz="2800" dirty="0" err="1" smtClean="0"/>
              <a:t>Жвалевский</a:t>
            </a:r>
            <a:r>
              <a:rPr lang="ru-RU" sz="2800" dirty="0" smtClean="0"/>
              <a:t>, Евгения Пастернак</a:t>
            </a:r>
            <a:endParaRPr lang="ru-RU" sz="2800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0" t="6774" r="55228" b="7308"/>
          <a:stretch/>
        </p:blipFill>
        <p:spPr bwMode="auto">
          <a:xfrm>
            <a:off x="5481695" y="3968654"/>
            <a:ext cx="1681018" cy="2697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5" r="17860"/>
          <a:stretch/>
        </p:blipFill>
        <p:spPr bwMode="auto">
          <a:xfrm>
            <a:off x="5530807" y="1124744"/>
            <a:ext cx="164230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531" y="764704"/>
            <a:ext cx="1199168" cy="172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22249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7063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76671"/>
            <a:ext cx="1935004" cy="287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22321"/>
            <a:ext cx="2019628" cy="3009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780042"/>
            <a:ext cx="207913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9" r="2960"/>
          <a:stretch/>
        </p:blipFill>
        <p:spPr bwMode="auto">
          <a:xfrm>
            <a:off x="3533420" y="521399"/>
            <a:ext cx="1999991" cy="2985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 descr="Животные на войне. Как птицы и звери помогли нашей армии победить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780042"/>
            <a:ext cx="2227996" cy="2911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270" y="3755989"/>
            <a:ext cx="1983595" cy="2936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81130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-4678"/>
            <a:ext cx="9139237" cy="698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2" t="3992" r="43321" b="6275"/>
          <a:stretch/>
        </p:blipFill>
        <p:spPr bwMode="auto">
          <a:xfrm>
            <a:off x="323529" y="548679"/>
            <a:ext cx="3024335" cy="4252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5" r="14795"/>
          <a:stretch/>
        </p:blipFill>
        <p:spPr bwMode="auto">
          <a:xfrm>
            <a:off x="5292080" y="410672"/>
            <a:ext cx="3296202" cy="4748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 descr="Picture backgroun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33" t="40621" r="6466" b="16140"/>
          <a:stretch/>
        </p:blipFill>
        <p:spPr bwMode="auto">
          <a:xfrm>
            <a:off x="1547664" y="4293095"/>
            <a:ext cx="2281564" cy="233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1322" y="4293096"/>
            <a:ext cx="2280878" cy="2280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5887" y="5301207"/>
            <a:ext cx="10518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Дарья </a:t>
            </a:r>
          </a:p>
          <a:p>
            <a:r>
              <a:rPr lang="ru-RU" sz="2400" dirty="0" err="1" smtClean="0">
                <a:solidFill>
                  <a:prstClr val="black"/>
                </a:solidFill>
              </a:rPr>
              <a:t>Доцук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04248" y="5433535"/>
            <a:ext cx="19216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Евгений </a:t>
            </a:r>
          </a:p>
          <a:p>
            <a:pPr algn="ctr"/>
            <a:r>
              <a:rPr lang="ru-RU" sz="2400" dirty="0" err="1" smtClean="0">
                <a:solidFill>
                  <a:prstClr val="black"/>
                </a:solidFill>
              </a:rPr>
              <a:t>Рудашевский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4257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58738"/>
            <a:ext cx="9139237" cy="698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0" t="6395"/>
          <a:stretch/>
        </p:blipFill>
        <p:spPr bwMode="auto">
          <a:xfrm>
            <a:off x="1835696" y="3434489"/>
            <a:ext cx="2016224" cy="321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67" y="523021"/>
            <a:ext cx="1724145" cy="270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16664"/>
            <a:ext cx="1728192" cy="2714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" t="2909" r="4140" b="3501"/>
          <a:stretch/>
        </p:blipFill>
        <p:spPr bwMode="auto">
          <a:xfrm>
            <a:off x="4499992" y="523021"/>
            <a:ext cx="1867286" cy="2733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378" y="523021"/>
            <a:ext cx="1796862" cy="2740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486" y="3455651"/>
            <a:ext cx="2395729" cy="3145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0" t="5011" r="57511" b="4103"/>
          <a:stretch/>
        </p:blipFill>
        <p:spPr bwMode="auto">
          <a:xfrm>
            <a:off x="6958492" y="3455652"/>
            <a:ext cx="1863643" cy="324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5" y="3753869"/>
            <a:ext cx="1697415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70142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Я колбасника убил — 2595011 —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AutoShape 4" descr="Я колбасника убил — 2595011 — 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58738"/>
            <a:ext cx="9139237" cy="698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407" y="523041"/>
            <a:ext cx="3588691" cy="5472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030" y="4149079"/>
            <a:ext cx="1753832" cy="2522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32240" y="6078487"/>
            <a:ext cx="1970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 smtClean="0">
                <a:solidFill>
                  <a:prstClr val="black"/>
                </a:solidFill>
              </a:rPr>
              <a:t>Тод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Штрассер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5164" y="5375804"/>
            <a:ext cx="1660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 smtClean="0">
                <a:solidFill>
                  <a:prstClr val="black"/>
                </a:solidFill>
              </a:rPr>
              <a:t>Анника</a:t>
            </a:r>
            <a:r>
              <a:rPr lang="ru-RU" sz="2400" dirty="0" smtClean="0">
                <a:solidFill>
                  <a:prstClr val="black"/>
                </a:solidFill>
              </a:rPr>
              <a:t> Тор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7" t="12786" r="28324" b="8974"/>
          <a:stretch/>
        </p:blipFill>
        <p:spPr bwMode="auto">
          <a:xfrm>
            <a:off x="445164" y="544459"/>
            <a:ext cx="3291812" cy="454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995" y="4149080"/>
            <a:ext cx="2057443" cy="2522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4790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726135"/>
            <a:ext cx="2682044" cy="2682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4034" y="37844"/>
            <a:ext cx="8552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Тамара Михеева - финалист </a:t>
            </a:r>
            <a:r>
              <a:rPr lang="ru-RU" sz="2400" dirty="0">
                <a:solidFill>
                  <a:prstClr val="black"/>
                </a:solidFill>
              </a:rPr>
              <a:t>премии имени В. П. </a:t>
            </a:r>
            <a:r>
              <a:rPr lang="ru-RU" sz="2400" dirty="0" smtClean="0">
                <a:solidFill>
                  <a:prstClr val="black"/>
                </a:solidFill>
              </a:rPr>
              <a:t>Крапивина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24604"/>
            <a:ext cx="1999454" cy="2919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24604"/>
            <a:ext cx="1838250" cy="2895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52" y="3531640"/>
            <a:ext cx="2099901" cy="318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969" y="3760293"/>
            <a:ext cx="1873718" cy="2763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125" y="3720604"/>
            <a:ext cx="1894063" cy="2803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s://libs.ru/media/books/No/None/4530519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3607323"/>
            <a:ext cx="1999789" cy="3029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803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детская библиотека\Desktop\не пропусти хорошую книгу\N7rhDc09SKOWpSvHC-88vR1Akba9AN6rnWzF9oem2bdmaMBXY2dtQF1PibWScR1FxV9Gzalv0JPftsLAUTm7Eeq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7"/>
          <a:stretch/>
        </p:blipFill>
        <p:spPr bwMode="auto">
          <a:xfrm>
            <a:off x="467544" y="94720"/>
            <a:ext cx="2284190" cy="298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38837" y="94719"/>
            <a:ext cx="5976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Кристина </a:t>
            </a:r>
            <a:r>
              <a:rPr lang="ru-RU" sz="2800" dirty="0" smtClean="0">
                <a:solidFill>
                  <a:prstClr val="black"/>
                </a:solidFill>
              </a:rPr>
              <a:t>Стрельникова - </a:t>
            </a:r>
            <a:r>
              <a:rPr lang="ru-RU" sz="2400" dirty="0" smtClean="0">
                <a:solidFill>
                  <a:prstClr val="black"/>
                </a:solidFill>
              </a:rPr>
              <a:t>победительница </a:t>
            </a:r>
            <a:r>
              <a:rPr lang="ru-RU" sz="2400" dirty="0">
                <a:solidFill>
                  <a:prstClr val="black"/>
                </a:solidFill>
              </a:rPr>
              <a:t>Национальной </a:t>
            </a:r>
            <a:r>
              <a:rPr lang="ru-RU" sz="2400" dirty="0" smtClean="0">
                <a:solidFill>
                  <a:prstClr val="black"/>
                </a:solidFill>
              </a:rPr>
              <a:t>премии</a:t>
            </a:r>
          </a:p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в области детской </a:t>
            </a:r>
            <a:endParaRPr lang="ru-RU" sz="2400" dirty="0" smtClean="0">
              <a:solidFill>
                <a:prstClr val="black"/>
              </a:solidFill>
            </a:endParaRPr>
          </a:p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и </a:t>
            </a:r>
            <a:r>
              <a:rPr lang="ru-RU" sz="2400" dirty="0">
                <a:solidFill>
                  <a:prstClr val="black"/>
                </a:solidFill>
              </a:rPr>
              <a:t>подростковой литературы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482" y="2045935"/>
            <a:ext cx="2915679" cy="4607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08" y="3140968"/>
            <a:ext cx="2719189" cy="352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269" y="2056094"/>
            <a:ext cx="2950042" cy="4607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8081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5069"/>
            <a:ext cx="3240360" cy="475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072" y="3389420"/>
            <a:ext cx="2063827" cy="3246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96" t="13199" r="16357" b="19189"/>
          <a:stretch/>
        </p:blipFill>
        <p:spPr bwMode="auto">
          <a:xfrm>
            <a:off x="5322837" y="174081"/>
            <a:ext cx="3431853" cy="3038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389420"/>
            <a:ext cx="1973910" cy="3217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0837" y="86403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/>
              <a:t>Николай Пономарев –</a:t>
            </a:r>
          </a:p>
          <a:p>
            <a:r>
              <a:rPr lang="ru-RU" sz="2400" dirty="0" smtClean="0"/>
              <a:t>лауреат международной </a:t>
            </a:r>
            <a:r>
              <a:rPr lang="ru-RU" sz="2400" dirty="0"/>
              <a:t>гуманитарной премии «Совесть» имени Альберта </a:t>
            </a:r>
            <a:r>
              <a:rPr lang="ru-RU" sz="2400" dirty="0" err="1" smtClean="0"/>
              <a:t>Лиханова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99528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484784"/>
            <a:ext cx="24482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Почему мы до сих пор не научились уважать и ценить людей за их человеческие качества, а не национальность? Почему мы так легко скатываемся в агрессию по национальному признаку? Так ли уж не похожи эти национальности на нас или все-таки дело в другом</a:t>
            </a:r>
            <a:r>
              <a:rPr lang="ru-RU" dirty="0" smtClean="0">
                <a:solidFill>
                  <a:prstClr val="black"/>
                </a:solidFill>
              </a:rPr>
              <a:t>?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66" y="1196396"/>
            <a:ext cx="3594608" cy="5372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336" y="1196396"/>
            <a:ext cx="3983916" cy="5314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71046"/>
            <a:ext cx="846043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Мария </a:t>
            </a:r>
            <a:r>
              <a:rPr lang="ru-RU" sz="2800" dirty="0" err="1" smtClean="0"/>
              <a:t>Мартиросова</a:t>
            </a:r>
            <a:r>
              <a:rPr lang="ru-RU" sz="2800" dirty="0" smtClean="0"/>
              <a:t>- </a:t>
            </a:r>
            <a:r>
              <a:rPr lang="ru-RU" sz="2400" dirty="0" smtClean="0"/>
              <a:t>финалистка </a:t>
            </a:r>
            <a:r>
              <a:rPr lang="ru-RU" sz="2400" dirty="0"/>
              <a:t>национальной детской литературной премии «Заветная </a:t>
            </a:r>
            <a:r>
              <a:rPr lang="ru-RU" sz="2400" dirty="0" smtClean="0"/>
              <a:t>мечта»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95135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466" y="1484784"/>
            <a:ext cx="3165179" cy="4760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4"/>
          <a:stretch/>
        </p:blipFill>
        <p:spPr bwMode="auto">
          <a:xfrm>
            <a:off x="3163138" y="127542"/>
            <a:ext cx="2573612" cy="2282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75856" y="2653204"/>
            <a:ext cx="280831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Вера Ильина – </a:t>
            </a:r>
          </a:p>
          <a:p>
            <a:r>
              <a:rPr lang="ru-RU" sz="2400" dirty="0" smtClean="0"/>
              <a:t>победитель </a:t>
            </a:r>
          </a:p>
          <a:p>
            <a:r>
              <a:rPr lang="ru-RU" sz="2400" dirty="0" smtClean="0"/>
              <a:t>в главной </a:t>
            </a:r>
            <a:r>
              <a:rPr lang="ru-RU" sz="2400" dirty="0"/>
              <a:t>номинации </a:t>
            </a:r>
            <a:endParaRPr lang="ru-RU" sz="2400" dirty="0" smtClean="0"/>
          </a:p>
          <a:p>
            <a:r>
              <a:rPr lang="ru-RU" sz="2400" dirty="0" smtClean="0"/>
              <a:t>«</a:t>
            </a:r>
            <a:r>
              <a:rPr lang="ru-RU" sz="2400" dirty="0"/>
              <a:t>Выбор Командора»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63" y="1484784"/>
            <a:ext cx="3003691" cy="4760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46200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803</Words>
  <Application>Microsoft Office PowerPoint</Application>
  <PresentationFormat>Экран (4:3)</PresentationFormat>
  <Paragraphs>96</Paragraphs>
  <Slides>43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43</vt:i4>
      </vt:variant>
    </vt:vector>
  </HeadingPairs>
  <TitlesOfParts>
    <vt:vector size="49" baseType="lpstr"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Не пропусти хорошую книгу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детская библиотека</dc:creator>
  <cp:lastModifiedBy>детская библиотека</cp:lastModifiedBy>
  <cp:revision>48</cp:revision>
  <dcterms:created xsi:type="dcterms:W3CDTF">2025-04-07T05:42:33Z</dcterms:created>
  <dcterms:modified xsi:type="dcterms:W3CDTF">2025-04-09T05:55:18Z</dcterms:modified>
</cp:coreProperties>
</file>