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1" r:id="rId2"/>
    <p:sldId id="281" r:id="rId3"/>
    <p:sldId id="257" r:id="rId4"/>
    <p:sldId id="359" r:id="rId5"/>
    <p:sldId id="377" r:id="rId6"/>
    <p:sldId id="261" r:id="rId7"/>
    <p:sldId id="288" r:id="rId8"/>
    <p:sldId id="289" r:id="rId9"/>
    <p:sldId id="360" r:id="rId10"/>
    <p:sldId id="265" r:id="rId11"/>
    <p:sldId id="361" r:id="rId12"/>
    <p:sldId id="282" r:id="rId13"/>
    <p:sldId id="283" r:id="rId14"/>
    <p:sldId id="284" r:id="rId15"/>
    <p:sldId id="275" r:id="rId16"/>
    <p:sldId id="295" r:id="rId17"/>
    <p:sldId id="276" r:id="rId18"/>
    <p:sldId id="285" r:id="rId19"/>
    <p:sldId id="362" r:id="rId20"/>
    <p:sldId id="363" r:id="rId21"/>
    <p:sldId id="364" r:id="rId22"/>
    <p:sldId id="365" r:id="rId23"/>
    <p:sldId id="299" r:id="rId24"/>
    <p:sldId id="298" r:id="rId25"/>
    <p:sldId id="301" r:id="rId26"/>
    <p:sldId id="300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66" r:id="rId45"/>
    <p:sldId id="367" r:id="rId46"/>
    <p:sldId id="368" r:id="rId47"/>
    <p:sldId id="380" r:id="rId48"/>
    <p:sldId id="369" r:id="rId49"/>
    <p:sldId id="370" r:id="rId50"/>
    <p:sldId id="376" r:id="rId51"/>
    <p:sldId id="378" r:id="rId52"/>
    <p:sldId id="379" r:id="rId53"/>
    <p:sldId id="320" r:id="rId54"/>
    <p:sldId id="375" r:id="rId55"/>
    <p:sldId id="326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434" autoAdjust="0"/>
  </p:normalViewPr>
  <p:slideViewPr>
    <p:cSldViewPr>
      <p:cViewPr varScale="1">
        <p:scale>
          <a:sx n="88" d="100"/>
          <a:sy n="88" d="100"/>
        </p:scale>
        <p:origin x="22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</c:v>
                </c:pt>
                <c:pt idx="1">
                  <c:v>32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449936"/>
        <c:axId val="120368136"/>
      </c:barChart>
      <c:catAx>
        <c:axId val="11144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68136"/>
        <c:crosses val="autoZero"/>
        <c:auto val="1"/>
        <c:lblAlgn val="ctr"/>
        <c:lblOffset val="100"/>
        <c:noMultiLvlLbl val="0"/>
      </c:catAx>
      <c:valAx>
        <c:axId val="120368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44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47</c:v>
                </c:pt>
                <c:pt idx="1">
                  <c:v>41</c:v>
                </c:pt>
                <c:pt idx="2">
                  <c:v>3.2</c:v>
                </c:pt>
                <c:pt idx="3">
                  <c:v>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423968"/>
        <c:axId val="195424360"/>
      </c:barChart>
      <c:catAx>
        <c:axId val="1954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24360"/>
        <c:crosses val="autoZero"/>
        <c:auto val="1"/>
        <c:lblAlgn val="ctr"/>
        <c:lblOffset val="100"/>
        <c:noMultiLvlLbl val="0"/>
      </c:catAx>
      <c:valAx>
        <c:axId val="195424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2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88086224358765E-2"/>
          <c:y val="1.6606781367912347E-2"/>
          <c:w val="0.90751191377564078"/>
          <c:h val="0.90676670760454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72</c:v>
                </c:pt>
                <c:pt idx="1">
                  <c:v>22</c:v>
                </c:pt>
                <c:pt idx="2">
                  <c:v>3.2</c:v>
                </c:pt>
                <c:pt idx="3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425536"/>
        <c:axId val="195425928"/>
      </c:barChart>
      <c:catAx>
        <c:axId val="19542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25928"/>
        <c:crosses val="autoZero"/>
        <c:auto val="1"/>
        <c:lblAlgn val="ctr"/>
        <c:lblOffset val="100"/>
        <c:noMultiLvlLbl val="0"/>
      </c:catAx>
      <c:valAx>
        <c:axId val="195425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25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32.300000000000004</c:v>
                </c:pt>
                <c:pt idx="1">
                  <c:v>58</c:v>
                </c:pt>
                <c:pt idx="2">
                  <c:v>0</c:v>
                </c:pt>
                <c:pt idx="3">
                  <c:v>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426320"/>
        <c:axId val="195426712"/>
      </c:barChart>
      <c:catAx>
        <c:axId val="19542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26712"/>
        <c:crosses val="autoZero"/>
        <c:auto val="1"/>
        <c:lblAlgn val="ctr"/>
        <c:lblOffset val="100"/>
        <c:noMultiLvlLbl val="0"/>
      </c:catAx>
      <c:valAx>
        <c:axId val="19542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2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88086224358765E-2"/>
          <c:y val="1.6606781367912347E-2"/>
          <c:w val="0.90751191377564078"/>
          <c:h val="0.90676670760454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</c:v>
                </c:pt>
                <c:pt idx="1">
                  <c:v>26</c:v>
                </c:pt>
                <c:pt idx="2">
                  <c:v>3.2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430240"/>
        <c:axId val="195910208"/>
      </c:barChart>
      <c:catAx>
        <c:axId val="19543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10208"/>
        <c:crosses val="autoZero"/>
        <c:auto val="1"/>
        <c:lblAlgn val="ctr"/>
        <c:lblOffset val="100"/>
        <c:noMultiLvlLbl val="0"/>
      </c:catAx>
      <c:valAx>
        <c:axId val="19591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3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</c:v>
                </c:pt>
                <c:pt idx="1">
                  <c:v>22.6</c:v>
                </c:pt>
                <c:pt idx="2">
                  <c:v>3.2</c:v>
                </c:pt>
                <c:pt idx="3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904328"/>
        <c:axId val="195909424"/>
      </c:barChart>
      <c:catAx>
        <c:axId val="195904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9424"/>
        <c:crosses val="autoZero"/>
        <c:auto val="1"/>
        <c:lblAlgn val="ctr"/>
        <c:lblOffset val="100"/>
        <c:noMultiLvlLbl val="0"/>
      </c:catAx>
      <c:valAx>
        <c:axId val="19590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4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88086224358765E-2"/>
          <c:y val="1.6606781367912347E-2"/>
          <c:w val="0.90751191377564078"/>
          <c:h val="0.90676670760454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</c:v>
                </c:pt>
                <c:pt idx="1">
                  <c:v>35.5</c:v>
                </c:pt>
                <c:pt idx="2">
                  <c:v>3.2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909032"/>
        <c:axId val="195903936"/>
      </c:barChart>
      <c:catAx>
        <c:axId val="195909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3936"/>
        <c:crosses val="autoZero"/>
        <c:auto val="1"/>
        <c:lblAlgn val="ctr"/>
        <c:lblOffset val="100"/>
        <c:noMultiLvlLbl val="0"/>
      </c:catAx>
      <c:valAx>
        <c:axId val="19590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9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</c:v>
                </c:pt>
                <c:pt idx="1">
                  <c:v>55</c:v>
                </c:pt>
                <c:pt idx="2">
                  <c:v>3.2</c:v>
                </c:pt>
                <c:pt idx="3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905112"/>
        <c:axId val="195906680"/>
      </c:barChart>
      <c:catAx>
        <c:axId val="195905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6680"/>
        <c:crosses val="autoZero"/>
        <c:auto val="1"/>
        <c:lblAlgn val="ctr"/>
        <c:lblOffset val="100"/>
        <c:noMultiLvlLbl val="0"/>
      </c:catAx>
      <c:valAx>
        <c:axId val="195906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5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88086224358765E-2"/>
          <c:y val="1.6606781367912347E-2"/>
          <c:w val="0.90751191377564078"/>
          <c:h val="0.90676670760454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61.3</c:v>
                </c:pt>
                <c:pt idx="1">
                  <c:v>29</c:v>
                </c:pt>
                <c:pt idx="2">
                  <c:v>3.2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909816"/>
        <c:axId val="195905504"/>
      </c:barChart>
      <c:catAx>
        <c:axId val="195909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5504"/>
        <c:crosses val="autoZero"/>
        <c:auto val="1"/>
        <c:lblAlgn val="ctr"/>
        <c:lblOffset val="100"/>
        <c:noMultiLvlLbl val="0"/>
      </c:catAx>
      <c:valAx>
        <c:axId val="19590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9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907072"/>
        <c:axId val="195903544"/>
      </c:barChart>
      <c:catAx>
        <c:axId val="19590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3544"/>
        <c:crosses val="autoZero"/>
        <c:auto val="1"/>
        <c:lblAlgn val="ctr"/>
        <c:lblOffset val="100"/>
        <c:noMultiLvlLbl val="0"/>
      </c:catAx>
      <c:valAx>
        <c:axId val="195903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88086224358765E-2"/>
          <c:y val="1.6606781367912347E-2"/>
          <c:w val="0.90751191377564078"/>
          <c:h val="0.90676670760454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</c:v>
                </c:pt>
                <c:pt idx="1">
                  <c:v>45</c:v>
                </c:pt>
                <c:pt idx="2">
                  <c:v>3.2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907856"/>
        <c:axId val="195908248"/>
      </c:barChart>
      <c:catAx>
        <c:axId val="19590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8248"/>
        <c:crosses val="autoZero"/>
        <c:auto val="1"/>
        <c:lblAlgn val="ctr"/>
        <c:lblOffset val="100"/>
        <c:noMultiLvlLbl val="0"/>
      </c:catAx>
      <c:valAx>
        <c:axId val="195908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90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61</c:v>
                </c:pt>
                <c:pt idx="1">
                  <c:v>42</c:v>
                </c:pt>
                <c:pt idx="2">
                  <c:v>3.5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366960"/>
        <c:axId val="120364608"/>
      </c:barChart>
      <c:catAx>
        <c:axId val="12036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64608"/>
        <c:crosses val="autoZero"/>
        <c:auto val="1"/>
        <c:lblAlgn val="ctr"/>
        <c:lblOffset val="100"/>
        <c:noMultiLvlLbl val="0"/>
      </c:catAx>
      <c:valAx>
        <c:axId val="12036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66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47</c:v>
                </c:pt>
                <c:pt idx="1">
                  <c:v>40.6</c:v>
                </c:pt>
                <c:pt idx="2">
                  <c:v>3.2</c:v>
                </c:pt>
                <c:pt idx="3">
                  <c:v>9.7000000000000011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868592"/>
        <c:axId val="193863888"/>
      </c:barChart>
      <c:catAx>
        <c:axId val="19386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863888"/>
        <c:crosses val="autoZero"/>
        <c:auto val="1"/>
        <c:lblAlgn val="ctr"/>
        <c:lblOffset val="100"/>
        <c:noMultiLvlLbl val="0"/>
      </c:catAx>
      <c:valAx>
        <c:axId val="19386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868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88086224358765E-2"/>
          <c:y val="1.6606781367912347E-2"/>
          <c:w val="0.90751191377564078"/>
          <c:h val="0.90676670760454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68</c:v>
                </c:pt>
                <c:pt idx="1">
                  <c:v>22.6</c:v>
                </c:pt>
                <c:pt idx="2">
                  <c:v>3.2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864280"/>
        <c:axId val="193867416"/>
      </c:barChart>
      <c:catAx>
        <c:axId val="193864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867416"/>
        <c:crosses val="autoZero"/>
        <c:auto val="1"/>
        <c:lblAlgn val="ctr"/>
        <c:lblOffset val="100"/>
        <c:noMultiLvlLbl val="0"/>
      </c:catAx>
      <c:valAx>
        <c:axId val="193867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864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870944"/>
        <c:axId val="193868984"/>
      </c:barChart>
      <c:catAx>
        <c:axId val="19387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868984"/>
        <c:crosses val="autoZero"/>
        <c:auto val="1"/>
        <c:lblAlgn val="ctr"/>
        <c:lblOffset val="100"/>
        <c:noMultiLvlLbl val="0"/>
      </c:catAx>
      <c:valAx>
        <c:axId val="193868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870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88086224358765E-2"/>
          <c:y val="1.6606781367912347E-2"/>
          <c:w val="0.90751191377564078"/>
          <c:h val="0.90676670760454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</c:v>
                </c:pt>
                <c:pt idx="1">
                  <c:v>58</c:v>
                </c:pt>
                <c:pt idx="2">
                  <c:v>0</c:v>
                </c:pt>
                <c:pt idx="3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864672"/>
        <c:axId val="193865848"/>
      </c:barChart>
      <c:catAx>
        <c:axId val="19386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865848"/>
        <c:crosses val="autoZero"/>
        <c:auto val="1"/>
        <c:lblAlgn val="ctr"/>
        <c:lblOffset val="100"/>
        <c:noMultiLvlLbl val="0"/>
      </c:catAx>
      <c:valAx>
        <c:axId val="193865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86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871336"/>
        <c:axId val="193866632"/>
      </c:barChart>
      <c:catAx>
        <c:axId val="19387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866632"/>
        <c:crosses val="autoZero"/>
        <c:auto val="1"/>
        <c:lblAlgn val="ctr"/>
        <c:lblOffset val="100"/>
        <c:noMultiLvlLbl val="0"/>
      </c:catAx>
      <c:valAx>
        <c:axId val="19386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871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</c:v>
                </c:pt>
                <c:pt idx="1">
                  <c:v>42</c:v>
                </c:pt>
                <c:pt idx="2">
                  <c:v>0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365784"/>
        <c:axId val="120368920"/>
      </c:barChart>
      <c:catAx>
        <c:axId val="120365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68920"/>
        <c:crosses val="autoZero"/>
        <c:auto val="1"/>
        <c:lblAlgn val="ctr"/>
        <c:lblOffset val="100"/>
        <c:noMultiLvlLbl val="0"/>
      </c:catAx>
      <c:valAx>
        <c:axId val="120368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65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</c:v>
                </c:pt>
                <c:pt idx="1">
                  <c:v>52</c:v>
                </c:pt>
                <c:pt idx="2">
                  <c:v>0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372056"/>
        <c:axId val="120365000"/>
      </c:barChart>
      <c:catAx>
        <c:axId val="120372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65000"/>
        <c:crosses val="autoZero"/>
        <c:auto val="1"/>
        <c:lblAlgn val="ctr"/>
        <c:lblOffset val="100"/>
        <c:noMultiLvlLbl val="0"/>
      </c:catAx>
      <c:valAx>
        <c:axId val="120365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72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</c:v>
                </c:pt>
                <c:pt idx="1">
                  <c:v>42</c:v>
                </c:pt>
                <c:pt idx="2">
                  <c:v>0</c:v>
                </c:pt>
                <c:pt idx="3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366176"/>
        <c:axId val="120367352"/>
      </c:barChart>
      <c:catAx>
        <c:axId val="12036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67352"/>
        <c:crosses val="autoZero"/>
        <c:auto val="1"/>
        <c:lblAlgn val="ctr"/>
        <c:lblOffset val="100"/>
        <c:noMultiLvlLbl val="0"/>
      </c:catAx>
      <c:valAx>
        <c:axId val="120367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6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32.300000000000004</c:v>
                </c:pt>
                <c:pt idx="1">
                  <c:v>58</c:v>
                </c:pt>
                <c:pt idx="2">
                  <c:v>3.2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370880"/>
        <c:axId val="120371664"/>
      </c:barChart>
      <c:catAx>
        <c:axId val="12037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71664"/>
        <c:crosses val="autoZero"/>
        <c:auto val="1"/>
        <c:lblAlgn val="ctr"/>
        <c:lblOffset val="100"/>
        <c:noMultiLvlLbl val="0"/>
      </c:catAx>
      <c:valAx>
        <c:axId val="12037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37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</c:v>
                </c:pt>
                <c:pt idx="1">
                  <c:v>26</c:v>
                </c:pt>
                <c:pt idx="2">
                  <c:v>0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427496"/>
        <c:axId val="195430632"/>
      </c:barChart>
      <c:catAx>
        <c:axId val="195427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30632"/>
        <c:crosses val="autoZero"/>
        <c:auto val="1"/>
        <c:lblAlgn val="ctr"/>
        <c:lblOffset val="100"/>
        <c:noMultiLvlLbl val="0"/>
      </c:catAx>
      <c:valAx>
        <c:axId val="195430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27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68</c:v>
                </c:pt>
                <c:pt idx="1">
                  <c:v>26</c:v>
                </c:pt>
                <c:pt idx="2">
                  <c:v>3.2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431024"/>
        <c:axId val="195428280"/>
      </c:barChart>
      <c:catAx>
        <c:axId val="19543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28280"/>
        <c:crosses val="autoZero"/>
        <c:auto val="1"/>
        <c:lblAlgn val="ctr"/>
        <c:lblOffset val="100"/>
        <c:noMultiLvlLbl val="0"/>
      </c:catAx>
      <c:valAx>
        <c:axId val="195428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3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88086224358765E-2"/>
          <c:y val="1.6606781367912347E-2"/>
          <c:w val="0.90751191377564078"/>
          <c:h val="0.90676670760454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успешен</c:v>
                </c:pt>
                <c:pt idx="1">
                  <c:v>решаю</c:v>
                </c:pt>
                <c:pt idx="2">
                  <c:v>опыт</c:v>
                </c:pt>
                <c:pt idx="3">
                  <c:v>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</c:v>
                </c:pt>
                <c:pt idx="1">
                  <c:v>52</c:v>
                </c:pt>
                <c:pt idx="2">
                  <c:v>0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427888"/>
        <c:axId val="195431416"/>
      </c:barChart>
      <c:catAx>
        <c:axId val="19542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31416"/>
        <c:crosses val="autoZero"/>
        <c:auto val="1"/>
        <c:lblAlgn val="ctr"/>
        <c:lblOffset val="100"/>
        <c:noMultiLvlLbl val="0"/>
      </c:catAx>
      <c:valAx>
        <c:axId val="195431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2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13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38354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«Ключевые компетенции и функциональная грамотность: от деклараций к школьной реальности»</a:t>
            </a:r>
            <a:br>
              <a:rPr lang="ru-RU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6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126164"/>
          </a:xfrm>
        </p:spPr>
        <p:txBody>
          <a:bodyPr/>
          <a:lstStyle/>
          <a:p>
            <a:r>
              <a:rPr lang="ru-RU" dirty="0"/>
              <a:t>Универсальными составляющими функциональной грамотности </a:t>
            </a:r>
            <a:r>
              <a:rPr lang="ru-RU" dirty="0" smtClean="0"/>
              <a:t>выступают читательская</a:t>
            </a:r>
            <a:r>
              <a:rPr lang="ru-RU" dirty="0"/>
              <a:t>, математическая и </a:t>
            </a:r>
            <a:r>
              <a:rPr lang="ru-RU" dirty="0" smtClean="0"/>
              <a:t>естественно-научная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0" t="24460" r="16681" b="28510"/>
          <a:stretch/>
        </p:blipFill>
        <p:spPr bwMode="auto">
          <a:xfrm>
            <a:off x="443373" y="980728"/>
            <a:ext cx="11305254" cy="560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191344" y="188639"/>
            <a:ext cx="11665296" cy="593752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dirty="0" smtClean="0"/>
              <a:t>Переориентация проявляется в следующих аспектах: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/>
              <a:t>изменение образовательной парадигмы – </a:t>
            </a:r>
            <a:r>
              <a:rPr lang="ru-RU" dirty="0" err="1" smtClean="0"/>
              <a:t>компетентностный</a:t>
            </a:r>
            <a:r>
              <a:rPr lang="ru-RU" dirty="0" smtClean="0"/>
              <a:t> подход;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/>
              <a:t>содержание обучения – комплексное (междисциплинарное) изучение проблем, </a:t>
            </a:r>
            <a:r>
              <a:rPr lang="ru-RU" b="1" u="sng" dirty="0" smtClean="0">
                <a:solidFill>
                  <a:srgbClr val="C00000"/>
                </a:solidFill>
              </a:rPr>
              <a:t>включая жизненные ситуации;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/>
              <a:t>характер обучения и взаимодействия участников образовательного процесса – </a:t>
            </a:r>
            <a:r>
              <a:rPr lang="ru-RU" b="1" u="sng" dirty="0" smtClean="0">
                <a:solidFill>
                  <a:srgbClr val="C00000"/>
                </a:solidFill>
              </a:rPr>
              <a:t>сотрудничество, </a:t>
            </a:r>
            <a:r>
              <a:rPr lang="ru-RU" b="1" u="sng" dirty="0" err="1" smtClean="0">
                <a:solidFill>
                  <a:srgbClr val="C00000"/>
                </a:solidFill>
              </a:rPr>
              <a:t>деятельностный</a:t>
            </a:r>
            <a:r>
              <a:rPr lang="ru-RU" b="1" u="sng" dirty="0" smtClean="0">
                <a:solidFill>
                  <a:srgbClr val="C00000"/>
                </a:solidFill>
              </a:rPr>
              <a:t> подход;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/>
              <a:t>доминирующий компонент организации образовательного процесса – </a:t>
            </a:r>
            <a:r>
              <a:rPr lang="ru-RU" b="1" u="sng" dirty="0" smtClean="0">
                <a:solidFill>
                  <a:srgbClr val="C00000"/>
                </a:solidFill>
              </a:rPr>
              <a:t>практико-ориентированная, исследовательская и проектная деятельности, основанные на творчестве обучающихся, проявлении самостоятельности и активности</a:t>
            </a:r>
            <a:r>
              <a:rPr lang="ru-RU" dirty="0" smtClean="0"/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/>
              <a:t>В современной образовательной практике задания по функциональной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/>
              <a:t>грамотности используются чаще всего </a:t>
            </a:r>
            <a:r>
              <a:rPr lang="ru-RU" b="1" u="sng" dirty="0" smtClean="0">
                <a:solidFill>
                  <a:srgbClr val="C00000"/>
                </a:solidFill>
              </a:rPr>
              <a:t>фрагментарно</a:t>
            </a:r>
            <a:r>
              <a:rPr lang="ru-RU" dirty="0" smtClean="0"/>
              <a:t>, что и актуализирует задачу</a:t>
            </a:r>
          </a:p>
          <a:p>
            <a:pPr marL="0" indent="0">
              <a:buFont typeface="Arial" pitchFamily="34" charset="0"/>
              <a:buNone/>
            </a:pPr>
            <a:r>
              <a:rPr lang="ru-RU" b="1" u="sng" dirty="0" smtClean="0">
                <a:solidFill>
                  <a:srgbClr val="C00000"/>
                </a:solidFill>
              </a:rPr>
              <a:t>включения таких заданий в образовательный процесс современной российской школы</a:t>
            </a:r>
            <a:endParaRPr lang="ru-RU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45" y="116633"/>
            <a:ext cx="12000656" cy="4525963"/>
          </a:xfrm>
        </p:spPr>
        <p:txBody>
          <a:bodyPr/>
          <a:lstStyle/>
          <a:p>
            <a:r>
              <a:rPr lang="ru-RU" dirty="0"/>
              <a:t>Х</a:t>
            </a:r>
            <a:r>
              <a:rPr lang="ru-RU" dirty="0" smtClean="0"/>
              <a:t>арактер </a:t>
            </a:r>
            <a:r>
              <a:rPr lang="ru-RU" dirty="0"/>
              <a:t>контроля – </a:t>
            </a:r>
            <a:r>
              <a:rPr lang="ru-RU" b="1" u="sng" dirty="0"/>
              <a:t>комплексная оценка образовательных результатов по </a:t>
            </a:r>
            <a:r>
              <a:rPr lang="ru-RU" b="1" u="sng" dirty="0" smtClean="0"/>
              <a:t>трём группам </a:t>
            </a:r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dirty="0"/>
              <a:t>личностные, предметные, </a:t>
            </a:r>
            <a:r>
              <a:rPr lang="ru-RU" dirty="0" err="1"/>
              <a:t>метапредметные</a:t>
            </a:r>
            <a:r>
              <a:rPr lang="ru-RU" dirty="0"/>
              <a:t>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1916832"/>
            <a:ext cx="6248828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5228" b="10322"/>
          <a:stretch/>
        </p:blipFill>
        <p:spPr>
          <a:xfrm>
            <a:off x="191345" y="188640"/>
            <a:ext cx="1188132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0" y="28210"/>
            <a:ext cx="12120412" cy="681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9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3" y="1620374"/>
            <a:ext cx="6336704" cy="4049291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i="1" dirty="0"/>
              <a:t>Хорошее прошлое положительно опасно, </a:t>
            </a:r>
            <a:r>
              <a:rPr lang="ru-RU" b="1" i="1" dirty="0" smtClean="0"/>
              <a:t> если </a:t>
            </a:r>
            <a:r>
              <a:rPr lang="ru-RU" b="1" i="1" dirty="0"/>
              <a:t>делает нас удовлетворенными настоящим </a:t>
            </a:r>
            <a:r>
              <a:rPr lang="ru-RU" b="1" i="1" dirty="0" smtClean="0"/>
              <a:t> и</a:t>
            </a:r>
            <a:r>
              <a:rPr lang="ru-RU" b="1" i="1" dirty="0"/>
              <a:t>, следовательно, не готовыми к будущему.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472263" y="5877272"/>
            <a:ext cx="2322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Чарльз Уильям Элиот.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278363"/>
            <a:ext cx="4033067" cy="541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7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03" y="1412776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7847" y="97656"/>
            <a:ext cx="280831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188640"/>
            <a:ext cx="11391056" cy="850106"/>
          </a:xfrm>
        </p:spPr>
        <p:txBody>
          <a:bodyPr>
            <a:noAutofit/>
          </a:bodyPr>
          <a:lstStyle/>
          <a:p>
            <a:r>
              <a:rPr lang="ru-RU" sz="2000" dirty="0" smtClean="0"/>
              <a:t>Реализация программы   «Функциональная    грамотность </a:t>
            </a:r>
            <a:br>
              <a:rPr lang="ru-RU" sz="2000" dirty="0" smtClean="0"/>
            </a:br>
            <a:r>
              <a:rPr lang="ru-RU" sz="2000" dirty="0" smtClean="0"/>
              <a:t>в «МАОУ «СОШ № 12» в течение 4 лет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5027310"/>
              </p:ext>
            </p:extLst>
          </p:nvPr>
        </p:nvGraphicFramePr>
        <p:xfrm>
          <a:off x="335360" y="1047723"/>
          <a:ext cx="11449271" cy="5477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0558"/>
                <a:gridCol w="2837697"/>
                <a:gridCol w="6406921"/>
                <a:gridCol w="864095"/>
              </a:tblGrid>
              <a:tr h="607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Учебный год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Раздел учебного плана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Предмет, курс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класс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/>
                </a:tc>
              </a:tr>
              <a:tr h="5859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2020-2021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Внеурочная деятельность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«Основы функциональной грамотности»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1-2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368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2021-2022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Внеурочная деятельность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«Основы функциональной грамотности»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1-2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60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2022-2023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Внеурочная деятельность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«Основы функциональной грамотности. Считаем, думаем      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1-4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8514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2023-2024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Внеурочная деятельность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93040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«Основы функциональной грамотности. Считаем, думаем      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1-4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662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93040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«Математическая грамотность»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002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98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002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«Креативная грамотность»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002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0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002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«Естественно-научная грамотность»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002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2272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2024-2025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Внеурочная деятельность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93040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«Основы функциональной грамотности. Считаем, думаем      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1-4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62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93040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«Функциональная грамотность: учимся для жизни»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002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5-9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971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002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«Креативная грамотность»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0025" algn="l"/>
                        </a:tabLst>
                      </a:pPr>
                      <a:r>
                        <a:rPr lang="ru-RU" sz="1800" b="1" dirty="0">
                          <a:effectLst/>
                        </a:rPr>
                        <a:t>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7" marR="4664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9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10972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Методическая тема школы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317209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/>
              <a:t>Повышение профессиональной компетентности учителя, как средства формирования качественного образования и функциональной грамотности </a:t>
            </a:r>
            <a:r>
              <a:rPr lang="ru-RU" b="1" i="1" dirty="0" smtClean="0"/>
              <a:t>школьников.</a:t>
            </a: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4" t="45276" r="2754" b="9054"/>
          <a:stretch/>
        </p:blipFill>
        <p:spPr>
          <a:xfrm>
            <a:off x="1163451" y="3084542"/>
            <a:ext cx="986509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392" y="260648"/>
            <a:ext cx="9793088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по формированию функциональной грамотности обучающихся  в </a:t>
            </a:r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МАОУ «СОШ №12»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318" t="17719" r="67386" b="35323"/>
          <a:stretch/>
        </p:blipFill>
        <p:spPr>
          <a:xfrm>
            <a:off x="2279576" y="1175578"/>
            <a:ext cx="7710291" cy="510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2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5642" y="274638"/>
            <a:ext cx="64807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Современный этап развития </a:t>
            </a:r>
            <a:r>
              <a:rPr lang="ru-RU" sz="2800" b="1" dirty="0" smtClean="0"/>
              <a:t>общества</a:t>
            </a:r>
            <a:endParaRPr lang="ru-RU" sz="2800" b="1" dirty="0"/>
          </a:p>
        </p:txBody>
      </p:sp>
      <p:cxnSp>
        <p:nvCxnSpPr>
          <p:cNvPr id="8" name="Прямая со стрелкой 7"/>
          <p:cNvCxnSpPr>
            <a:stCxn id="4" idx="2"/>
          </p:cNvCxnSpPr>
          <p:nvPr/>
        </p:nvCxnSpPr>
        <p:spPr>
          <a:xfrm>
            <a:off x="6096001" y="1189038"/>
            <a:ext cx="2520788" cy="8177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935761" y="1189039"/>
            <a:ext cx="2160240" cy="8168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27094" y="1364456"/>
            <a:ext cx="3600400" cy="2451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глобальные проблемы затрагивают</a:t>
            </a:r>
          </a:p>
          <a:p>
            <a:pPr algn="ctr"/>
            <a:r>
              <a:rPr lang="ru-RU" sz="2800" b="1" dirty="0"/>
              <a:t>жизненные интересы всего населения планеты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587372" y="1248675"/>
            <a:ext cx="3600400" cy="2426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быстрыми темпами</a:t>
            </a:r>
          </a:p>
          <a:p>
            <a:pPr algn="ctr"/>
            <a:r>
              <a:rPr lang="ru-RU" sz="2800" b="1" dirty="0"/>
              <a:t>развиваются информационные, когнитивные и биомедицинские технологии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3883224" y="3401913"/>
            <a:ext cx="1611052" cy="5512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7032105" y="3374423"/>
            <a:ext cx="1440160" cy="5837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775520" y="3991743"/>
            <a:ext cx="8640960" cy="679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трансформация </a:t>
            </a:r>
            <a:r>
              <a:rPr lang="ru-RU" sz="2800" b="1" dirty="0"/>
              <a:t>как самого человека, так и всего общества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83433" y="4759847"/>
            <a:ext cx="10081120" cy="740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необходимо вырабатывать и реализовывать современные</a:t>
            </a:r>
          </a:p>
          <a:p>
            <a:pPr algn="ctr"/>
            <a:r>
              <a:rPr lang="ru-RU" sz="2800" b="1" dirty="0"/>
              <a:t>образовательные технологии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055440" y="5689578"/>
            <a:ext cx="1000911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формирование новых компетенций</a:t>
            </a:r>
          </a:p>
          <a:p>
            <a:pPr algn="ctr"/>
            <a:r>
              <a:rPr lang="ru-RU" sz="2800" b="1" dirty="0"/>
              <a:t>и развитие креативных способностей.</a:t>
            </a:r>
          </a:p>
        </p:txBody>
      </p:sp>
    </p:spTree>
    <p:extLst>
      <p:ext uri="{BB962C8B-B14F-4D97-AF65-F5344CB8AC3E}">
        <p14:creationId xmlns:p14="http://schemas.microsoft.com/office/powerpoint/2010/main" val="37757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23" grpId="0" animBg="1"/>
      <p:bldP spid="32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1424" y="260648"/>
            <a:ext cx="1036915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Диагностические </a:t>
            </a:r>
            <a:r>
              <a:rPr lang="ru-RU" sz="24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в рамках регионального  мониторинга по функциональной грамотности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508" t="16101" r="68176" b="38799"/>
          <a:stretch/>
        </p:blipFill>
        <p:spPr>
          <a:xfrm>
            <a:off x="1991544" y="1189732"/>
            <a:ext cx="8280920" cy="550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739" t="16400" r="68405" b="37400"/>
          <a:stretch/>
        </p:blipFill>
        <p:spPr>
          <a:xfrm>
            <a:off x="1199456" y="260648"/>
            <a:ext cx="10657184" cy="69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8" b="82553"/>
          <a:stretch/>
        </p:blipFill>
        <p:spPr bwMode="auto">
          <a:xfrm>
            <a:off x="6820745" y="13319"/>
            <a:ext cx="5400600" cy="160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5360" y="1598790"/>
            <a:ext cx="1108923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 профессиональных </a:t>
            </a:r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дефицитов и потребностей в повышении уровня профессиональной квалификации педагогических работников образовательной организации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6" t="57417" r="6536" b="8456"/>
          <a:stretch/>
        </p:blipFill>
        <p:spPr bwMode="auto">
          <a:xfrm>
            <a:off x="3791744" y="3170517"/>
            <a:ext cx="4104456" cy="330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6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06" y="1300843"/>
            <a:ext cx="4103915" cy="4103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336" y="188640"/>
            <a:ext cx="7905397" cy="5805264"/>
          </a:xfrm>
          <a:prstGeom prst="rect">
            <a:avLst/>
          </a:prstGeom>
          <a:ln>
            <a:solidFill>
              <a:srgbClr val="3184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u="sng" dirty="0">
                <a:solidFill>
                  <a:srgbClr val="FF0000"/>
                </a:solidFill>
              </a:rPr>
              <a:t>Цель: </a:t>
            </a: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</a:rPr>
              <a:t>фиксация уровня работы учителей и </a:t>
            </a:r>
            <a:r>
              <a:rPr lang="ru-RU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сформированности</a:t>
            </a: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педагогических компетенций, </a:t>
            </a:r>
            <a:endParaRPr lang="ru-RU" sz="32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что </a:t>
            </a: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</a:rPr>
              <a:t>позволяет делать прогнозы и принимать дальнейшие решения в том числе по  ликвидации профессиональных дефицитов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6542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376" y="620688"/>
            <a:ext cx="9144000" cy="2387600"/>
          </a:xfrm>
        </p:spPr>
        <p:txBody>
          <a:bodyPr>
            <a:normAutofit/>
          </a:bodyPr>
          <a:lstStyle/>
          <a:p>
            <a:r>
              <a:rPr lang="ru-RU" dirty="0" smtClean="0"/>
              <a:t>РЕЗУЛЬТАТЫ ДИАГНОСТИКИ УСПЕШНОСТИ УЧИТЕЛЯ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99" y="2068286"/>
            <a:ext cx="3143920" cy="449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5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 Планирование работы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260648"/>
            <a:ext cx="3744684" cy="382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518461"/>
              </p:ext>
            </p:extLst>
          </p:nvPr>
        </p:nvGraphicFramePr>
        <p:xfrm>
          <a:off x="407368" y="274639"/>
          <a:ext cx="11425555" cy="5890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111"/>
                <a:gridCol w="2285111"/>
                <a:gridCol w="2285111"/>
                <a:gridCol w="2285111"/>
                <a:gridCol w="2285111"/>
              </a:tblGrid>
              <a:tr h="1616156"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8740" marR="69215" indent="19685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Успешно</a:t>
                      </a:r>
                      <a:r>
                        <a:rPr lang="ru-RU" sz="2000" b="1" spc="-33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000" b="1" spc="-65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решаю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645" marR="73660" indent="-635" algn="ctr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Затрудн</a:t>
                      </a:r>
                      <a:r>
                        <a:rPr lang="ru-RU" sz="2000" b="1" spc="-33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яюсь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</a:p>
                    <a:p>
                      <a:pPr marL="80645" marR="73660" indent="-635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</a:t>
                      </a:r>
                      <a:r>
                        <a:rPr lang="ru-RU" sz="2000" b="1" spc="-33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могу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4295" marR="6985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решить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83185" indent="317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Могу</a:t>
                      </a:r>
                      <a:r>
                        <a:rPr lang="ru-RU" sz="2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поделиться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55245" marR="48895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опытом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740" marR="69850" algn="ctr">
                        <a:spcAft>
                          <a:spcPts val="0"/>
                        </a:spcAft>
                      </a:pPr>
                      <a:r>
                        <a:rPr lang="ru-RU" sz="2000" b="1" spc="-5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Необход</a:t>
                      </a:r>
                      <a:r>
                        <a:rPr lang="ru-RU" sz="2000" b="1" spc="-33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има</a:t>
                      </a:r>
                      <a:r>
                        <a:rPr lang="ru-RU" sz="2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помощь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981745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Тематическое планирование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77,4%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16%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6,5</a:t>
                      </a:r>
                      <a:r>
                        <a:rPr lang="ru-RU" sz="32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722568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Поурочное планирование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77,4 %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19,4 %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3,2%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985320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Планирование воспитательной работы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56,3 %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34,4%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3,2</a:t>
                      </a:r>
                      <a:r>
                        <a:rPr lang="ru-RU" sz="3200" b="1" dirty="0" smtClean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6,5</a:t>
                      </a:r>
                      <a:r>
                        <a:rPr lang="ru-RU" sz="32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584876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Планирование самообразования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58,1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41,9 %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3,2</a:t>
                      </a:r>
                      <a:r>
                        <a:rPr lang="ru-RU" sz="32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82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13200" r="24592" b="13657"/>
          <a:stretch/>
        </p:blipFill>
        <p:spPr bwMode="auto">
          <a:xfrm>
            <a:off x="983432" y="188640"/>
            <a:ext cx="10330542" cy="649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51584" y="5178141"/>
            <a:ext cx="8856984" cy="1656184"/>
          </a:xfrm>
        </p:spPr>
        <p:txBody>
          <a:bodyPr/>
          <a:lstStyle/>
          <a:p>
            <a:r>
              <a:rPr lang="ru-RU" dirty="0" smtClean="0"/>
              <a:t>2. Организация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419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26422" y="288608"/>
            <a:ext cx="5030924" cy="81438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Овладение содержанием новых программ</a:t>
            </a:r>
          </a:p>
          <a:p>
            <a:r>
              <a:rPr lang="ru-RU" dirty="0" smtClean="0"/>
              <a:t>и учебников</a:t>
            </a:r>
          </a:p>
          <a:p>
            <a:endParaRPr lang="ru-RU" dirty="0"/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04261" y="823913"/>
          <a:ext cx="5593316" cy="558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172202" y="0"/>
            <a:ext cx="5183188" cy="82391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Использование разнообразных форм</a:t>
            </a:r>
          </a:p>
          <a:p>
            <a:r>
              <a:rPr lang="ru-RU" dirty="0"/>
              <a:t>работы на уроке</a:t>
            </a:r>
          </a:p>
        </p:txBody>
      </p:sp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097588" y="1102994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66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3575" y="1"/>
            <a:ext cx="5962588" cy="1357162"/>
          </a:xfrm>
        </p:spPr>
        <p:txBody>
          <a:bodyPr>
            <a:normAutofit/>
          </a:bodyPr>
          <a:lstStyle/>
          <a:p>
            <a:r>
              <a:rPr lang="ru-RU" dirty="0" smtClean="0"/>
              <a:t>Обеспечение внимательной и активной</a:t>
            </a:r>
          </a:p>
          <a:p>
            <a:r>
              <a:rPr lang="ru-RU" dirty="0" smtClean="0"/>
              <a:t>работы, учащихся на протяжении всего   </a:t>
            </a:r>
          </a:p>
          <a:p>
            <a:r>
              <a:rPr lang="ru-RU" dirty="0" smtClean="0"/>
              <a:t>урока</a:t>
            </a: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04261" y="823913"/>
          <a:ext cx="5593316" cy="558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499459" y="2"/>
            <a:ext cx="5692542" cy="1234839"/>
          </a:xfrm>
        </p:spPr>
        <p:txBody>
          <a:bodyPr>
            <a:normAutofit/>
          </a:bodyPr>
          <a:lstStyle/>
          <a:p>
            <a:r>
              <a:rPr lang="ru-RU" dirty="0" smtClean="0"/>
              <a:t>Использование методов проблемного</a:t>
            </a:r>
          </a:p>
          <a:p>
            <a:r>
              <a:rPr lang="ru-RU" dirty="0" smtClean="0"/>
              <a:t>обучения</a:t>
            </a:r>
            <a:endParaRPr lang="ru-RU" dirty="0"/>
          </a:p>
        </p:txBody>
      </p:sp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097588" y="1102994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10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8" y="52025"/>
            <a:ext cx="11233248" cy="670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50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3575" y="-678580"/>
            <a:ext cx="5962588" cy="1357162"/>
          </a:xfrm>
        </p:spPr>
        <p:txBody>
          <a:bodyPr>
            <a:normAutofit/>
          </a:bodyPr>
          <a:lstStyle/>
          <a:p>
            <a:r>
              <a:rPr lang="ru-RU" dirty="0" smtClean="0"/>
              <a:t>Формирование навыков учебного труда</a:t>
            </a: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04261" y="823913"/>
          <a:ext cx="5593316" cy="558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499459" y="2"/>
            <a:ext cx="5692542" cy="1234839"/>
          </a:xfrm>
        </p:spPr>
        <p:txBody>
          <a:bodyPr>
            <a:normAutofit/>
          </a:bodyPr>
          <a:lstStyle/>
          <a:p>
            <a:r>
              <a:rPr lang="ru-RU" dirty="0" smtClean="0"/>
              <a:t>Использование </a:t>
            </a:r>
            <a:r>
              <a:rPr lang="ru-RU" dirty="0" err="1" smtClean="0"/>
              <a:t>межпредметных</a:t>
            </a:r>
            <a:r>
              <a:rPr lang="ru-RU" dirty="0" smtClean="0"/>
              <a:t> связей,</a:t>
            </a:r>
          </a:p>
          <a:p>
            <a:r>
              <a:rPr lang="ru-RU" dirty="0" smtClean="0"/>
              <a:t>разработка интегрированных уроков</a:t>
            </a:r>
          </a:p>
        </p:txBody>
      </p:sp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097588" y="1102994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045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3575" y="-399905"/>
            <a:ext cx="5962588" cy="1357162"/>
          </a:xfrm>
        </p:spPr>
        <p:txBody>
          <a:bodyPr>
            <a:normAutofit/>
          </a:bodyPr>
          <a:lstStyle/>
          <a:p>
            <a:r>
              <a:rPr lang="ru-RU" dirty="0" smtClean="0"/>
              <a:t>Организация внеклассной работы по</a:t>
            </a:r>
          </a:p>
          <a:p>
            <a:r>
              <a:rPr lang="ru-RU" dirty="0" smtClean="0"/>
              <a:t>предмету</a:t>
            </a: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04261" y="823913"/>
          <a:ext cx="5593316" cy="558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499459" y="2"/>
            <a:ext cx="5692542" cy="1234839"/>
          </a:xfrm>
        </p:spPr>
        <p:txBody>
          <a:bodyPr>
            <a:normAutofit/>
          </a:bodyPr>
          <a:lstStyle/>
          <a:p>
            <a:r>
              <a:rPr lang="ru-RU" dirty="0" smtClean="0"/>
              <a:t>Использование разнообразных форм и</a:t>
            </a:r>
          </a:p>
          <a:p>
            <a:r>
              <a:rPr lang="ru-RU" dirty="0" smtClean="0"/>
              <a:t>методов воспитательной работы</a:t>
            </a:r>
          </a:p>
        </p:txBody>
      </p:sp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097588" y="1102994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7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36082" y="-736936"/>
            <a:ext cx="5962588" cy="1357162"/>
          </a:xfrm>
        </p:spPr>
        <p:txBody>
          <a:bodyPr>
            <a:normAutofit/>
          </a:bodyPr>
          <a:lstStyle/>
          <a:p>
            <a:r>
              <a:rPr lang="ru-RU" dirty="0"/>
              <a:t>Нестандартные формы обучения</a:t>
            </a:r>
            <a:endParaRPr lang="ru-RU" dirty="0" smtClean="0"/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04261" y="823913"/>
          <a:ext cx="5593316" cy="558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499459" y="2"/>
            <a:ext cx="5692542" cy="1234839"/>
          </a:xfrm>
        </p:spPr>
        <p:txBody>
          <a:bodyPr>
            <a:normAutofit/>
          </a:bodyPr>
          <a:lstStyle/>
          <a:p>
            <a:r>
              <a:rPr lang="ru-RU" dirty="0" smtClean="0"/>
              <a:t>Дифференцированное обучение</a:t>
            </a:r>
          </a:p>
          <a:p>
            <a:r>
              <a:rPr lang="ru-RU" dirty="0" smtClean="0"/>
              <a:t>учащихся</a:t>
            </a:r>
          </a:p>
        </p:txBody>
      </p:sp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097588" y="1102994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705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36082" y="-736936"/>
            <a:ext cx="5962588" cy="1357162"/>
          </a:xfrm>
        </p:spPr>
        <p:txBody>
          <a:bodyPr>
            <a:normAutofit/>
          </a:bodyPr>
          <a:lstStyle/>
          <a:p>
            <a:r>
              <a:rPr lang="ru-RU" dirty="0" smtClean="0"/>
              <a:t>Обратная связь с учащимися на уроке</a:t>
            </a: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04261" y="823913"/>
          <a:ext cx="5593316" cy="558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499459" y="2"/>
            <a:ext cx="5692542" cy="1234839"/>
          </a:xfrm>
        </p:spPr>
        <p:txBody>
          <a:bodyPr>
            <a:normAutofit/>
          </a:bodyPr>
          <a:lstStyle/>
          <a:p>
            <a:r>
              <a:rPr lang="ru-RU" dirty="0" smtClean="0"/>
              <a:t>Новые технологии преподавания</a:t>
            </a:r>
          </a:p>
        </p:txBody>
      </p:sp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097588" y="1102994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733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1" t="12341" r="33366" b="16548"/>
          <a:stretch/>
        </p:blipFill>
        <p:spPr bwMode="auto">
          <a:xfrm>
            <a:off x="4196577" y="89210"/>
            <a:ext cx="7995426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07368" y="5085184"/>
            <a:ext cx="10990924" cy="1362075"/>
          </a:xfrm>
        </p:spPr>
        <p:txBody>
          <a:bodyPr/>
          <a:lstStyle/>
          <a:p>
            <a:r>
              <a:rPr lang="ru-RU" dirty="0" smtClean="0"/>
              <a:t>3. Контроль за деятельностью обучающихся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3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22710" y="-271504"/>
            <a:ext cx="5962588" cy="1357162"/>
          </a:xfrm>
        </p:spPr>
        <p:txBody>
          <a:bodyPr>
            <a:normAutofit/>
          </a:bodyPr>
          <a:lstStyle/>
          <a:p>
            <a:r>
              <a:rPr lang="ru-RU" dirty="0"/>
              <a:t>Учёт и оценивание знаний, умений,</a:t>
            </a:r>
          </a:p>
          <a:p>
            <a:r>
              <a:rPr lang="ru-RU" dirty="0"/>
              <a:t>навыков школьников</a:t>
            </a:r>
            <a:endParaRPr lang="ru-RU" dirty="0" smtClean="0"/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04261" y="823913"/>
          <a:ext cx="5593316" cy="558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499459" y="-617420"/>
            <a:ext cx="5692542" cy="1234839"/>
          </a:xfrm>
        </p:spPr>
        <p:txBody>
          <a:bodyPr>
            <a:normAutofit/>
          </a:bodyPr>
          <a:lstStyle/>
          <a:p>
            <a:r>
              <a:rPr lang="ru-RU" dirty="0" smtClean="0"/>
              <a:t>Организация и проведение зачётов</a:t>
            </a:r>
          </a:p>
        </p:txBody>
      </p:sp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116839" y="1035535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006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4" t="10622" r="25544" b="12023"/>
          <a:stretch/>
        </p:blipFill>
        <p:spPr bwMode="auto">
          <a:xfrm>
            <a:off x="1271464" y="260648"/>
            <a:ext cx="9568542" cy="644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07568" y="5373216"/>
            <a:ext cx="7920880" cy="1008112"/>
          </a:xfrm>
        </p:spPr>
        <p:txBody>
          <a:bodyPr/>
          <a:lstStyle/>
          <a:p>
            <a:r>
              <a:rPr lang="ru-RU" dirty="0" smtClean="0"/>
              <a:t>4. Педагогика сотрудничества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3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22710" y="-271504"/>
            <a:ext cx="5962588" cy="1357162"/>
          </a:xfrm>
        </p:spPr>
        <p:txBody>
          <a:bodyPr>
            <a:normAutofit/>
          </a:bodyPr>
          <a:lstStyle/>
          <a:p>
            <a:r>
              <a:rPr lang="ru-RU" dirty="0" smtClean="0"/>
              <a:t>Психолого-педагогическое изучение</a:t>
            </a:r>
          </a:p>
          <a:p>
            <a:r>
              <a:rPr lang="ru-RU" dirty="0" smtClean="0"/>
              <a:t>личности школьника</a:t>
            </a:r>
            <a:endParaRPr lang="ru-RU" dirty="0"/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04261" y="823913"/>
          <a:ext cx="5593316" cy="558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499459" y="-617420"/>
            <a:ext cx="5692542" cy="1234839"/>
          </a:xfrm>
        </p:spPr>
        <p:txBody>
          <a:bodyPr>
            <a:normAutofit/>
          </a:bodyPr>
          <a:lstStyle/>
          <a:p>
            <a:r>
              <a:rPr lang="ru-RU" dirty="0"/>
              <a:t>Опора на ученическое самоуправление</a:t>
            </a:r>
            <a:endParaRPr lang="ru-RU" dirty="0" smtClean="0"/>
          </a:p>
        </p:txBody>
      </p:sp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116839" y="1035535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14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23392" y="404663"/>
            <a:ext cx="8385881" cy="587419"/>
          </a:xfrm>
        </p:spPr>
        <p:txBody>
          <a:bodyPr>
            <a:normAutofit/>
          </a:bodyPr>
          <a:lstStyle/>
          <a:p>
            <a:r>
              <a:rPr lang="ru-RU" dirty="0" smtClean="0"/>
              <a:t>Демократический стиль общения</a:t>
            </a:r>
            <a:endParaRPr lang="ru-RU" dirty="0"/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589197" y="422878"/>
          <a:ext cx="6708809" cy="626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107214" y="1006660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81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86" y="76200"/>
            <a:ext cx="7738884" cy="580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3392" y="5661248"/>
            <a:ext cx="10515600" cy="937872"/>
          </a:xfrm>
        </p:spPr>
        <p:txBody>
          <a:bodyPr/>
          <a:lstStyle/>
          <a:p>
            <a:r>
              <a:rPr lang="ru-RU" dirty="0" smtClean="0"/>
              <a:t>5. Работа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2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2"/>
          <p:cNvSpPr txBox="1">
            <a:spLocks/>
          </p:cNvSpPr>
          <p:nvPr/>
        </p:nvSpPr>
        <p:spPr>
          <a:xfrm>
            <a:off x="216204" y="221813"/>
            <a:ext cx="12000656" cy="6336704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/>
              <a:t>Приказ Министерства просвещения Российской Федерации от 31.05.2021 № 286 «Об утверждении федерального государственного образовательного стандарта начального общего образования» (Зарегистрирован 05.07.2021 № 64100) </a:t>
            </a:r>
          </a:p>
          <a:p>
            <a:r>
              <a:rPr lang="ru-RU" sz="2000" b="1" dirty="0" smtClean="0"/>
              <a:t>Приказ Министерства просвещения Российской Федерации от 31.05.2021 № 287 «Об утверждении федерального государственного образовательного стандарта основного общего образования» (Зарегистрирован 05.07.2021 № 64101)</a:t>
            </a:r>
            <a:endParaRPr lang="ru-RU" sz="2000" b="1" dirty="0" smtClean="0">
              <a:solidFill>
                <a:srgbClr val="4D4D4D"/>
              </a:solidFill>
              <a:latin typeface="Arial" panose="020B0604020202020204" pitchFamily="34" charset="0"/>
            </a:endParaRPr>
          </a:p>
          <a:p>
            <a:r>
              <a:rPr lang="ru-RU" sz="2000" b="1" dirty="0" smtClean="0"/>
              <a:t>Приказ </a:t>
            </a:r>
            <a:r>
              <a:rPr lang="ru-RU" sz="2000" b="1" dirty="0" err="1" smtClean="0"/>
              <a:t>Минобрнауки</a:t>
            </a:r>
            <a:r>
              <a:rPr lang="ru-RU" sz="2000" b="1" dirty="0" smtClean="0"/>
              <a:t> России от 17 мая 2012 г. № 413 «Об утверждении федерального государственного образовательного стандарта среднего общего образования» (Зарегистрирован 07. 06. 2012 г. N 24480)</a:t>
            </a:r>
            <a:endParaRPr lang="ru-RU" sz="2000" b="1" dirty="0" smtClean="0">
              <a:solidFill>
                <a:srgbClr val="4D4D4D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…формирования </a:t>
            </a:r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</a:rPr>
              <a:t>функциональной грамотности обучающихся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(способности решать учебные задачи и жизненные проблемные ситуации на основе сформированных предметных, </a:t>
            </a:r>
            <a:r>
              <a:rPr lang="ru-RU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метапредметных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и универсальных способов деятельности), включающей овладение ключевыми компетенциями, составляющими основу дальнейшего успешного образования и ориентации в мире профессий…</a:t>
            </a:r>
            <a:endParaRPr lang="ru-RU" b="1" dirty="0">
              <a:solidFill>
                <a:srgbClr val="4D4D4D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42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22710" y="-271504"/>
            <a:ext cx="5962588" cy="1357162"/>
          </a:xfrm>
        </p:spPr>
        <p:txBody>
          <a:bodyPr>
            <a:normAutofit/>
          </a:bodyPr>
          <a:lstStyle/>
          <a:p>
            <a:r>
              <a:rPr lang="ru-RU" dirty="0" smtClean="0"/>
              <a:t>Обеспечение единства действий учителей</a:t>
            </a:r>
          </a:p>
          <a:p>
            <a:r>
              <a:rPr lang="ru-RU" dirty="0" smtClean="0"/>
              <a:t>и родителей</a:t>
            </a: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04261" y="823913"/>
          <a:ext cx="5593316" cy="558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6634213" y="-194542"/>
            <a:ext cx="5692542" cy="1234839"/>
          </a:xfrm>
        </p:spPr>
        <p:txBody>
          <a:bodyPr>
            <a:normAutofit/>
          </a:bodyPr>
          <a:lstStyle/>
          <a:p>
            <a:r>
              <a:rPr lang="ru-RU" dirty="0" smtClean="0"/>
              <a:t>Выявление типичных причин</a:t>
            </a:r>
          </a:p>
          <a:p>
            <a:r>
              <a:rPr lang="ru-RU" dirty="0" err="1" smtClean="0"/>
              <a:t>неуспешности</a:t>
            </a:r>
            <a:r>
              <a:rPr lang="ru-RU" dirty="0" smtClean="0"/>
              <a:t> учащихся</a:t>
            </a:r>
            <a:endParaRPr lang="ru-RU" dirty="0"/>
          </a:p>
        </p:txBody>
      </p:sp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116839" y="1035535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733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07863" y="-829769"/>
            <a:ext cx="8385881" cy="1984166"/>
          </a:xfrm>
        </p:spPr>
        <p:txBody>
          <a:bodyPr>
            <a:normAutofit/>
          </a:bodyPr>
          <a:lstStyle/>
          <a:p>
            <a:r>
              <a:rPr lang="ru-RU" dirty="0" smtClean="0"/>
              <a:t>Организация и проведение родительских</a:t>
            </a:r>
          </a:p>
          <a:p>
            <a:r>
              <a:rPr lang="ru-RU" dirty="0" smtClean="0"/>
              <a:t>собраний</a:t>
            </a: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589197" y="422878"/>
          <a:ext cx="6708809" cy="626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</p:nvPr>
        </p:nvGraphicFramePr>
        <p:xfrm>
          <a:off x="6107214" y="1006660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969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0"/>
            <a:ext cx="6305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63352" y="1628800"/>
            <a:ext cx="7488832" cy="2852737"/>
          </a:xfrm>
        </p:spPr>
        <p:txBody>
          <a:bodyPr>
            <a:normAutofit/>
          </a:bodyPr>
          <a:lstStyle/>
          <a:p>
            <a:r>
              <a:rPr lang="ru-RU" dirty="0" smtClean="0"/>
              <a:t>6. Обобщение и использование передового педагогического опыта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24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07863" y="-829769"/>
            <a:ext cx="8385881" cy="1984166"/>
          </a:xfrm>
        </p:spPr>
        <p:txBody>
          <a:bodyPr>
            <a:normAutofit/>
          </a:bodyPr>
          <a:lstStyle/>
          <a:p>
            <a:r>
              <a:rPr lang="ru-RU" dirty="0" smtClean="0"/>
              <a:t>Использование передового</a:t>
            </a:r>
          </a:p>
          <a:p>
            <a:r>
              <a:rPr lang="ru-RU" dirty="0" smtClean="0"/>
              <a:t>педагогического опыта в своей практике</a:t>
            </a: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589197" y="422878"/>
          <a:ext cx="6708809" cy="626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Объект 15"/>
          <p:cNvGraphicFramePr>
            <a:graphicFrameLocks noGrp="1"/>
          </p:cNvGraphicFramePr>
          <p:nvPr>
            <p:ph sz="quarter" idx="4"/>
          </p:nvPr>
        </p:nvGraphicFramePr>
        <p:xfrm>
          <a:off x="6107214" y="1006660"/>
          <a:ext cx="5683733" cy="519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82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332656"/>
            <a:ext cx="10585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 smtClean="0"/>
              <a:t>Организация системной работы по ликвидации профессиональных дефицитов</a:t>
            </a:r>
            <a:endParaRPr lang="ru-RU" sz="3200" dirty="0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23762" r="20270" b="10089"/>
          <a:stretch/>
        </p:blipFill>
        <p:spPr bwMode="auto">
          <a:xfrm>
            <a:off x="2855640" y="1409874"/>
            <a:ext cx="6192688" cy="520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0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376" y="404664"/>
            <a:ext cx="11233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000" dirty="0" smtClean="0"/>
              <a:t>Организация и прохождение курсовой подготовки всего педагогического коллектива на базе ИМЦ «Екатеринбургский Дом Учителя» по теме «Проектирование </a:t>
            </a:r>
            <a:r>
              <a:rPr lang="ru-RU" sz="2000" dirty="0" err="1" smtClean="0"/>
              <a:t>метапредметного</a:t>
            </a:r>
            <a:r>
              <a:rPr lang="ru-RU" sz="2000" dirty="0" smtClean="0"/>
              <a:t> урока в контексте реализации ФГОС ООО и освоения ФОП ООО» в объёме 36 часов.</a:t>
            </a:r>
          </a:p>
          <a:p>
            <a:pPr marL="457200" indent="-457200" algn="just">
              <a:buAutoNum type="arabicPeriod"/>
            </a:pPr>
            <a:endParaRPr lang="ru-RU" sz="2000" dirty="0" smtClean="0"/>
          </a:p>
          <a:p>
            <a:pPr marL="457200" indent="-457200" algn="just">
              <a:buAutoNum type="arabicPeriod"/>
            </a:pPr>
            <a:r>
              <a:rPr lang="ru-RU" sz="2000" dirty="0" smtClean="0"/>
              <a:t>Организация единого методического дня и проведение совместно с ИМЦ «Екатеринбургский Дом Учителя» семинара «Современный урок (формы, методы и приёмы)».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1237" y="2424230"/>
            <a:ext cx="5141027" cy="385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376" y="404664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3. Просмотр </a:t>
            </a:r>
            <a:r>
              <a:rPr lang="ru-RU" sz="2400" dirty="0" err="1" smtClean="0"/>
              <a:t>вебинаров</a:t>
            </a:r>
            <a:r>
              <a:rPr lang="ru-RU" sz="2400" dirty="0" smtClean="0"/>
              <a:t> по функциональной грамотности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248" t="12201" r="5113" b="22700"/>
          <a:stretch/>
        </p:blipFill>
        <p:spPr>
          <a:xfrm>
            <a:off x="2066891" y="1108775"/>
            <a:ext cx="7241450" cy="30963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1424" y="4473574"/>
            <a:ext cx="1058517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Mediator"/>
              </a:rPr>
              <a:t>Приоритетная задача </a:t>
            </a:r>
            <a:r>
              <a:rPr lang="ru-RU" dirty="0" err="1">
                <a:solidFill>
                  <a:srgbClr val="000000"/>
                </a:solidFill>
                <a:latin typeface="Mediator"/>
              </a:rPr>
              <a:t>вебинара</a:t>
            </a:r>
            <a:r>
              <a:rPr lang="ru-RU" dirty="0">
                <a:solidFill>
                  <a:srgbClr val="000000"/>
                </a:solidFill>
                <a:latin typeface="Mediator"/>
              </a:rPr>
              <a:t> «Вектор образования ИРО» – информировать руководителей и педагогических работников образовательных организаций об актуальных тенденциях, направлениях и событиях в развитии системы образования Свердловской </a:t>
            </a:r>
            <a:r>
              <a:rPr lang="ru-RU" dirty="0" smtClean="0">
                <a:solidFill>
                  <a:srgbClr val="000000"/>
                </a:solidFill>
                <a:latin typeface="Mediator"/>
              </a:rPr>
              <a:t>области.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69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Для</a:t>
            </a:r>
            <a:r>
              <a:rPr spc="-120" dirty="0"/>
              <a:t> </a:t>
            </a:r>
            <a:r>
              <a:rPr spc="315" dirty="0"/>
              <a:t>формирования</a:t>
            </a:r>
            <a:r>
              <a:rPr spc="-145" dirty="0"/>
              <a:t> </a:t>
            </a:r>
            <a:r>
              <a:rPr spc="120" dirty="0"/>
              <a:t>ФГ</a:t>
            </a:r>
            <a:r>
              <a:rPr spc="-125" dirty="0"/>
              <a:t> </a:t>
            </a:r>
            <a:r>
              <a:rPr spc="190" dirty="0"/>
              <a:t>педагога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20633" y="427048"/>
            <a:ext cx="1612873" cy="130269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37218" y="5425541"/>
            <a:ext cx="2491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460" marR="5080" indent="-239395">
              <a:lnSpc>
                <a:spcPct val="100000"/>
              </a:lnSpc>
              <a:spcBef>
                <a:spcPts val="100"/>
              </a:spcBef>
            </a:pPr>
            <a:r>
              <a:rPr sz="1800" spc="105" dirty="0">
                <a:solidFill>
                  <a:srgbClr val="383549"/>
                </a:solidFill>
                <a:latin typeface="Tahoma"/>
                <a:cs typeface="Tahoma"/>
              </a:rPr>
              <a:t>бесплатная</a:t>
            </a:r>
            <a:r>
              <a:rPr sz="1800" spc="-30" dirty="0">
                <a:solidFill>
                  <a:srgbClr val="383549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383549"/>
                </a:solidFill>
                <a:latin typeface="Tahoma"/>
                <a:cs typeface="Tahoma"/>
              </a:rPr>
              <a:t>курсовая </a:t>
            </a:r>
            <a:r>
              <a:rPr sz="1800" spc="60" dirty="0">
                <a:solidFill>
                  <a:srgbClr val="383549"/>
                </a:solidFill>
                <a:latin typeface="Tahoma"/>
                <a:cs typeface="Tahoma"/>
              </a:rPr>
              <a:t>подготовка</a:t>
            </a:r>
            <a:r>
              <a:rPr sz="1800" spc="-75" dirty="0">
                <a:solidFill>
                  <a:srgbClr val="383549"/>
                </a:solidFill>
                <a:latin typeface="Tahoma"/>
                <a:cs typeface="Tahoma"/>
              </a:rPr>
              <a:t> </a:t>
            </a:r>
            <a:r>
              <a:rPr sz="1800" spc="125" dirty="0">
                <a:solidFill>
                  <a:srgbClr val="383549"/>
                </a:solidFill>
                <a:latin typeface="Tahoma"/>
                <a:cs typeface="Tahoma"/>
              </a:rPr>
              <a:t>по</a:t>
            </a:r>
            <a:r>
              <a:rPr sz="1800" spc="-60" dirty="0">
                <a:solidFill>
                  <a:srgbClr val="383549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383549"/>
                </a:solidFill>
                <a:latin typeface="Tahoma"/>
                <a:cs typeface="Tahoma"/>
              </a:rPr>
              <a:t>ФГ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1577911"/>
            <a:ext cx="7018020" cy="46445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03544" y="2785268"/>
            <a:ext cx="2342071" cy="234207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3432" y="476673"/>
            <a:ext cx="106571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4. Проведение серии методических совещаний и работа школьных методических объединений по формированию функциональной грамотности у обучающихся:</a:t>
            </a:r>
          </a:p>
          <a:p>
            <a:pPr algn="just"/>
            <a:endParaRPr lang="ru-RU" sz="105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«Функциональная грамотность – дань моде или благо?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>
                <a:solidFill>
                  <a:srgbClr val="002060"/>
                </a:solidFill>
              </a:rPr>
              <a:t>Функциональная грамотность учителя – основа развития функциональной грамотности ученика».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«Формирование и развитие функциональной грамотности школьника как один из способов повышения качества обучения</a:t>
            </a:r>
            <a:r>
              <a:rPr lang="ru-RU" sz="2400" dirty="0" smtClean="0">
                <a:solidFill>
                  <a:srgbClr val="002060"/>
                </a:solidFill>
              </a:rPr>
              <a:t>»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>
                <a:solidFill>
                  <a:srgbClr val="002060"/>
                </a:solidFill>
              </a:rPr>
              <a:t>Инструменты формирования функциональной грамотности </a:t>
            </a:r>
            <a:r>
              <a:rPr lang="ru-RU" sz="2400" dirty="0" smtClean="0">
                <a:solidFill>
                  <a:srgbClr val="002060"/>
                </a:solidFill>
              </a:rPr>
              <a:t>обучающихся»</a:t>
            </a:r>
          </a:p>
          <a:p>
            <a:pPr algn="just"/>
            <a:endParaRPr lang="ru-RU" sz="2400" dirty="0" smtClean="0"/>
          </a:p>
          <a:p>
            <a:pPr algn="just"/>
            <a:endParaRPr lang="ru-RU" sz="2400" dirty="0"/>
          </a:p>
        </p:txBody>
      </p:sp>
      <p:pic>
        <p:nvPicPr>
          <p:cNvPr id="3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4694" y="2857496"/>
            <a:ext cx="1503968" cy="3473494"/>
          </a:xfrm>
          <a:prstGeom prst="rect">
            <a:avLst/>
          </a:prstGeom>
        </p:spPr>
      </p:pic>
      <p:sp>
        <p:nvSpPr>
          <p:cNvPr id="4" name="object 5"/>
          <p:cNvSpPr txBox="1"/>
          <p:nvPr/>
        </p:nvSpPr>
        <p:spPr>
          <a:xfrm>
            <a:off x="5024430" y="6000768"/>
            <a:ext cx="2458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9554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383549"/>
                </a:solidFill>
                <a:latin typeface="Tahoma"/>
                <a:cs typeface="Tahoma"/>
              </a:rPr>
              <a:t>Функциональная </a:t>
            </a:r>
            <a:r>
              <a:rPr sz="1800" spc="110" dirty="0">
                <a:solidFill>
                  <a:srgbClr val="383549"/>
                </a:solidFill>
                <a:latin typeface="Tahoma"/>
                <a:cs typeface="Tahoma"/>
              </a:rPr>
              <a:t>грамотность</a:t>
            </a:r>
            <a:r>
              <a:rPr sz="1800" spc="-55" dirty="0">
                <a:solidFill>
                  <a:srgbClr val="383549"/>
                </a:solidFill>
                <a:latin typeface="Tahoma"/>
                <a:cs typeface="Tahoma"/>
              </a:rPr>
              <a:t> </a:t>
            </a:r>
            <a:r>
              <a:rPr sz="1800" b="1" spc="-70" dirty="0">
                <a:solidFill>
                  <a:srgbClr val="383549"/>
                </a:solidFill>
                <a:latin typeface="Tahoma"/>
                <a:cs typeface="Tahoma"/>
              </a:rPr>
              <a:t>учителя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5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10908" y="3214686"/>
            <a:ext cx="1186690" cy="30717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667768" y="6000768"/>
            <a:ext cx="2503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1145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383549"/>
                </a:solidFill>
                <a:latin typeface="Tahoma"/>
                <a:cs typeface="Tahoma"/>
              </a:rPr>
              <a:t>Функциональная </a:t>
            </a:r>
            <a:r>
              <a:rPr sz="1800" spc="105" dirty="0">
                <a:solidFill>
                  <a:srgbClr val="383549"/>
                </a:solidFill>
                <a:latin typeface="Tahoma"/>
                <a:cs typeface="Tahoma"/>
              </a:rPr>
              <a:t>грамотность</a:t>
            </a:r>
            <a:r>
              <a:rPr sz="1800" spc="-50" dirty="0">
                <a:solidFill>
                  <a:srgbClr val="383549"/>
                </a:solidFill>
                <a:latin typeface="Tahoma"/>
                <a:cs typeface="Tahoma"/>
              </a:rPr>
              <a:t> </a:t>
            </a:r>
            <a:r>
              <a:rPr sz="1800" b="1" spc="-30" dirty="0">
                <a:solidFill>
                  <a:srgbClr val="383549"/>
                </a:solidFill>
                <a:latin typeface="Tahoma"/>
                <a:cs typeface="Tahoma"/>
              </a:rPr>
              <a:t>ученика</a:t>
            </a:r>
            <a:endParaRPr sz="18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992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8"/>
          <a:stretch/>
        </p:blipFill>
        <p:spPr>
          <a:xfrm rot="21179502">
            <a:off x="551384" y="404664"/>
            <a:ext cx="2880320" cy="315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5404">
            <a:off x="1415480" y="3212976"/>
            <a:ext cx="2016224" cy="322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964">
            <a:off x="8180325" y="652256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238">
            <a:off x="9020730" y="3024550"/>
            <a:ext cx="1894422" cy="336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721">
            <a:off x="4026038" y="342983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36" y="3286124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4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238084" y="214290"/>
            <a:ext cx="11501518" cy="1732551"/>
          </a:xfrm>
          <a:prstGeom prst="rect">
            <a:avLst/>
          </a:prstGeom>
        </p:spPr>
        <p:txBody>
          <a:bodyPr vert="horz" wrap="square" lIns="0" tIns="125755" rIns="0" bIns="0" rtlCol="0">
            <a:spAutoFit/>
          </a:bodyPr>
          <a:lstStyle/>
          <a:p>
            <a:pPr marL="12700" marR="624205" algn="just">
              <a:spcBef>
                <a:spcPts val="100"/>
              </a:spcBef>
            </a:pPr>
            <a:r>
              <a:rPr sz="2400" dirty="0"/>
              <a:t>В</a:t>
            </a:r>
            <a:r>
              <a:rPr sz="2400" spc="-110" dirty="0"/>
              <a:t> </a:t>
            </a:r>
            <a:r>
              <a:rPr sz="2400" b="1" spc="-125" dirty="0">
                <a:latin typeface="Tahoma"/>
                <a:cs typeface="Tahoma"/>
              </a:rPr>
              <a:t>ФОП</a:t>
            </a:r>
            <a:r>
              <a:rPr sz="2400" b="1" spc="-65" dirty="0">
                <a:latin typeface="Tahoma"/>
                <a:cs typeface="Tahoma"/>
              </a:rPr>
              <a:t> </a:t>
            </a:r>
            <a:r>
              <a:rPr sz="2400" spc="160" dirty="0"/>
              <a:t>добавили</a:t>
            </a:r>
            <a:r>
              <a:rPr sz="2400" spc="-95" dirty="0"/>
              <a:t> </a:t>
            </a:r>
            <a:r>
              <a:rPr sz="2400" spc="165" dirty="0"/>
              <a:t>новое</a:t>
            </a:r>
            <a:r>
              <a:rPr sz="2400" spc="-95" dirty="0"/>
              <a:t> </a:t>
            </a:r>
            <a:r>
              <a:rPr sz="2400" spc="190" dirty="0"/>
              <a:t>требование</a:t>
            </a:r>
            <a:r>
              <a:rPr sz="2400" spc="-55" dirty="0"/>
              <a:t> </a:t>
            </a:r>
            <a:r>
              <a:rPr sz="2400" spc="225" dirty="0"/>
              <a:t>—</a:t>
            </a:r>
            <a:r>
              <a:rPr sz="2400" spc="-110" dirty="0"/>
              <a:t> </a:t>
            </a:r>
            <a:r>
              <a:rPr sz="2400" b="1" spc="-55" dirty="0">
                <a:latin typeface="Tahoma"/>
                <a:cs typeface="Tahoma"/>
              </a:rPr>
              <a:t>развивать</a:t>
            </a:r>
            <a:r>
              <a:rPr sz="2400" b="1" spc="-50" dirty="0">
                <a:latin typeface="Tahoma"/>
                <a:cs typeface="Tahoma"/>
              </a:rPr>
              <a:t> у </a:t>
            </a:r>
            <a:r>
              <a:rPr sz="2400" b="1" spc="-85" dirty="0">
                <a:latin typeface="Tahoma"/>
                <a:cs typeface="Tahoma"/>
              </a:rPr>
              <a:t>учеников</a:t>
            </a:r>
            <a:r>
              <a:rPr sz="2400" b="1" spc="-9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цифровую</a:t>
            </a:r>
            <a:r>
              <a:rPr sz="2400" b="1" spc="-65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грамотность.</a:t>
            </a:r>
            <a:endParaRPr sz="2400">
              <a:latin typeface="Tahoma"/>
              <a:cs typeface="Tahoma"/>
            </a:endParaRPr>
          </a:p>
          <a:p>
            <a:pPr marL="12700" marR="5080">
              <a:spcBef>
                <a:spcPts val="994"/>
              </a:spcBef>
            </a:pPr>
            <a:r>
              <a:rPr sz="2400" spc="229" dirty="0"/>
              <a:t>Цифровую</a:t>
            </a:r>
            <a:r>
              <a:rPr sz="2400" spc="-70" dirty="0"/>
              <a:t> </a:t>
            </a:r>
            <a:r>
              <a:rPr sz="2400" spc="165" dirty="0"/>
              <a:t>грамотность</a:t>
            </a:r>
            <a:r>
              <a:rPr sz="2400" spc="-45" dirty="0"/>
              <a:t> </a:t>
            </a:r>
            <a:r>
              <a:rPr sz="2400" spc="60" dirty="0"/>
              <a:t>выделили</a:t>
            </a:r>
            <a:r>
              <a:rPr sz="2400" spc="-55" dirty="0"/>
              <a:t> </a:t>
            </a:r>
            <a:r>
              <a:rPr sz="2400" spc="-170" dirty="0"/>
              <a:t>в</a:t>
            </a:r>
            <a:r>
              <a:rPr sz="2400" spc="-85" dirty="0"/>
              <a:t> </a:t>
            </a:r>
            <a:r>
              <a:rPr sz="2400" spc="260" dirty="0"/>
              <a:t>ФОП</a:t>
            </a:r>
            <a:r>
              <a:rPr sz="2400" spc="-85" dirty="0"/>
              <a:t> </a:t>
            </a:r>
            <a:r>
              <a:rPr sz="2400" spc="455" dirty="0"/>
              <a:t>ООО</a:t>
            </a:r>
            <a:r>
              <a:rPr sz="2400" spc="-90" dirty="0"/>
              <a:t> </a:t>
            </a:r>
            <a:r>
              <a:rPr sz="2400" spc="140" dirty="0"/>
              <a:t>и</a:t>
            </a:r>
            <a:r>
              <a:rPr sz="2400" spc="-80" dirty="0"/>
              <a:t> </a:t>
            </a:r>
            <a:r>
              <a:rPr sz="2400" spc="225" dirty="0"/>
              <a:t>ФОП </a:t>
            </a:r>
            <a:r>
              <a:rPr sz="2400" spc="345" dirty="0"/>
              <a:t>СОО,</a:t>
            </a:r>
            <a:r>
              <a:rPr sz="2400" spc="-85" dirty="0"/>
              <a:t> </a:t>
            </a:r>
            <a:r>
              <a:rPr sz="2400" spc="425" dirty="0"/>
              <a:t>а</a:t>
            </a:r>
            <a:r>
              <a:rPr sz="2400" spc="-90" dirty="0"/>
              <a:t> </a:t>
            </a:r>
            <a:r>
              <a:rPr sz="2400" spc="120" dirty="0"/>
              <a:t>также</a:t>
            </a:r>
            <a:r>
              <a:rPr sz="2400" spc="-75" dirty="0"/>
              <a:t> </a:t>
            </a:r>
            <a:r>
              <a:rPr sz="2400" spc="-170" dirty="0"/>
              <a:t>в</a:t>
            </a:r>
            <a:r>
              <a:rPr sz="2400" spc="-90" dirty="0"/>
              <a:t> </a:t>
            </a:r>
            <a:r>
              <a:rPr sz="2400" spc="160"/>
              <a:t>Концепции</a:t>
            </a:r>
            <a:r>
              <a:rPr sz="2400" spc="-55"/>
              <a:t> </a:t>
            </a:r>
            <a:r>
              <a:rPr sz="2400" spc="285" smtClean="0"/>
              <a:t>информационной</a:t>
            </a:r>
            <a:r>
              <a:rPr lang="ru-RU" sz="2400" spc="285" dirty="0" smtClean="0"/>
              <a:t> </a:t>
            </a:r>
            <a:r>
              <a:rPr sz="2400" spc="225" smtClean="0"/>
              <a:t>безопасности</a:t>
            </a:r>
            <a:r>
              <a:rPr sz="2400" spc="-40" smtClean="0"/>
              <a:t> </a:t>
            </a:r>
            <a:r>
              <a:rPr sz="2400" spc="125" dirty="0"/>
              <a:t>детей</a:t>
            </a:r>
            <a:r>
              <a:rPr sz="2400" spc="-40" dirty="0"/>
              <a:t> </a:t>
            </a:r>
            <a:r>
              <a:rPr sz="2400" spc="-170" dirty="0"/>
              <a:t>в</a:t>
            </a:r>
            <a:r>
              <a:rPr sz="2400" spc="-80" dirty="0"/>
              <a:t> </a:t>
            </a:r>
            <a:r>
              <a:rPr sz="2400" spc="90" dirty="0"/>
              <a:t>РФ.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53718" y="1857364"/>
            <a:ext cx="1500198" cy="15001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8084" y="2285992"/>
            <a:ext cx="11144328" cy="3798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83335" algn="just">
              <a:spcBef>
                <a:spcPts val="100"/>
              </a:spcBef>
              <a:buFont typeface="Arial" pitchFamily="34" charset="0"/>
              <a:buChar char="•"/>
            </a:pPr>
            <a:r>
              <a:rPr lang="ru-RU" sz="2400" dirty="0" smtClean="0"/>
              <a:t> В</a:t>
            </a:r>
            <a:r>
              <a:rPr lang="ru-RU" sz="2400" spc="-90" dirty="0" smtClean="0"/>
              <a:t> </a:t>
            </a:r>
            <a:r>
              <a:rPr lang="ru-RU" sz="2400" b="1" spc="-120" dirty="0" smtClean="0">
                <a:latin typeface="Tahoma"/>
                <a:cs typeface="Tahoma"/>
              </a:rPr>
              <a:t>ФОП</a:t>
            </a:r>
            <a:r>
              <a:rPr lang="ru-RU" sz="2400" b="1" spc="-40" dirty="0" smtClean="0">
                <a:latin typeface="Tahoma"/>
                <a:cs typeface="Tahoma"/>
              </a:rPr>
              <a:t> </a:t>
            </a:r>
            <a:r>
              <a:rPr lang="ru-RU" sz="2400" spc="150" dirty="0" smtClean="0"/>
              <a:t>изменили</a:t>
            </a:r>
            <a:r>
              <a:rPr lang="ru-RU" sz="2400" spc="-100" dirty="0" smtClean="0"/>
              <a:t> </a:t>
            </a:r>
            <a:r>
              <a:rPr lang="ru-RU" sz="2400" spc="130" dirty="0" smtClean="0"/>
              <a:t>подход</a:t>
            </a:r>
            <a:r>
              <a:rPr lang="ru-RU" sz="2400" spc="-90" dirty="0" smtClean="0"/>
              <a:t> </a:t>
            </a:r>
            <a:r>
              <a:rPr lang="ru-RU" sz="2400" dirty="0" smtClean="0"/>
              <a:t>к</a:t>
            </a:r>
            <a:r>
              <a:rPr lang="ru-RU" sz="2400" spc="-90" dirty="0" smtClean="0"/>
              <a:t> </a:t>
            </a:r>
            <a:r>
              <a:rPr lang="ru-RU" sz="2400" spc="185" dirty="0" smtClean="0"/>
              <a:t>оценке</a:t>
            </a:r>
            <a:r>
              <a:rPr lang="ru-RU" sz="2400" spc="-90" dirty="0" smtClean="0"/>
              <a:t> </a:t>
            </a:r>
            <a:r>
              <a:rPr lang="ru-RU" sz="2400" spc="140" dirty="0" smtClean="0"/>
              <a:t>предметных</a:t>
            </a:r>
            <a:r>
              <a:rPr lang="ru-RU" sz="2400" spc="-75" dirty="0" smtClean="0"/>
              <a:t> </a:t>
            </a:r>
            <a:r>
              <a:rPr lang="ru-RU" sz="2400" spc="-10" dirty="0" smtClean="0"/>
              <a:t>результатов </a:t>
            </a:r>
            <a:r>
              <a:rPr lang="ru-RU" sz="2400" spc="45" dirty="0" smtClean="0"/>
              <a:t>учеников.</a:t>
            </a:r>
            <a:r>
              <a:rPr lang="ru-RU" sz="2400" spc="-85" dirty="0" smtClean="0"/>
              <a:t> </a:t>
            </a:r>
            <a:r>
              <a:rPr lang="ru-RU" sz="2400" spc="55" dirty="0" smtClean="0"/>
              <a:t>Теперь,</a:t>
            </a:r>
            <a:r>
              <a:rPr lang="ru-RU" sz="2400" spc="-40" dirty="0" smtClean="0"/>
              <a:t> </a:t>
            </a:r>
            <a:r>
              <a:rPr lang="ru-RU" sz="2400" spc="275" dirty="0" smtClean="0"/>
              <a:t>кроме</a:t>
            </a:r>
            <a:r>
              <a:rPr lang="ru-RU" sz="2400" spc="-60" dirty="0" smtClean="0"/>
              <a:t> </a:t>
            </a:r>
            <a:r>
              <a:rPr lang="ru-RU" sz="2400" spc="114" dirty="0" smtClean="0"/>
              <a:t>знаний</a:t>
            </a:r>
            <a:r>
              <a:rPr lang="ru-RU" sz="2400" spc="-105" dirty="0" smtClean="0"/>
              <a:t> </a:t>
            </a:r>
            <a:r>
              <a:rPr lang="ru-RU" sz="2400" spc="80" dirty="0" smtClean="0"/>
              <a:t>ученика,</a:t>
            </a:r>
            <a:r>
              <a:rPr lang="ru-RU" sz="2400" spc="-140" dirty="0" smtClean="0"/>
              <a:t> </a:t>
            </a:r>
            <a:r>
              <a:rPr lang="ru-RU" sz="2400" b="1" spc="-10" dirty="0" smtClean="0">
                <a:latin typeface="Tahoma"/>
                <a:cs typeface="Tahoma"/>
              </a:rPr>
              <a:t>оценивают </a:t>
            </a:r>
            <a:r>
              <a:rPr lang="ru-RU" sz="2400" b="1" spc="-55" dirty="0" smtClean="0">
                <a:latin typeface="Tahoma"/>
                <a:cs typeface="Tahoma"/>
              </a:rPr>
              <a:t>функциональную</a:t>
            </a:r>
            <a:r>
              <a:rPr lang="ru-RU" sz="2400" b="1" spc="-5" dirty="0" smtClean="0">
                <a:latin typeface="Tahoma"/>
                <a:cs typeface="Tahoma"/>
              </a:rPr>
              <a:t> </a:t>
            </a:r>
            <a:r>
              <a:rPr lang="ru-RU" sz="2400" b="1" dirty="0" smtClean="0">
                <a:latin typeface="Tahoma"/>
                <a:cs typeface="Tahoma"/>
              </a:rPr>
              <a:t>грамотность</a:t>
            </a:r>
            <a:r>
              <a:rPr lang="ru-RU" sz="2400" b="1" spc="-55" dirty="0" smtClean="0">
                <a:latin typeface="Tahoma"/>
                <a:cs typeface="Tahoma"/>
              </a:rPr>
              <a:t> </a:t>
            </a:r>
            <a:r>
              <a:rPr lang="ru-RU" sz="2400" spc="-120" dirty="0" smtClean="0"/>
              <a:t>–</a:t>
            </a:r>
            <a:r>
              <a:rPr lang="ru-RU" sz="2400" spc="-50" dirty="0" smtClean="0"/>
              <a:t> </a:t>
            </a:r>
            <a:r>
              <a:rPr lang="ru-RU" sz="2400" spc="200" dirty="0" smtClean="0"/>
              <a:t>способность</a:t>
            </a:r>
            <a:r>
              <a:rPr lang="ru-RU" sz="2400" spc="-70" dirty="0" smtClean="0"/>
              <a:t> </a:t>
            </a:r>
            <a:r>
              <a:rPr lang="ru-RU" sz="2400" spc="114" dirty="0" smtClean="0"/>
              <a:t>школьника </a:t>
            </a:r>
            <a:r>
              <a:rPr lang="ru-RU" sz="2400" spc="105" dirty="0" smtClean="0"/>
              <a:t>применять</a:t>
            </a:r>
            <a:r>
              <a:rPr lang="ru-RU" sz="2400" spc="-75" dirty="0" smtClean="0"/>
              <a:t> </a:t>
            </a:r>
            <a:r>
              <a:rPr lang="ru-RU" sz="2400" spc="170" dirty="0" smtClean="0"/>
              <a:t>предметные</a:t>
            </a:r>
            <a:r>
              <a:rPr lang="ru-RU" sz="2400" spc="-60" dirty="0" smtClean="0"/>
              <a:t> </a:t>
            </a:r>
            <a:r>
              <a:rPr lang="ru-RU" sz="2400" spc="60" dirty="0" smtClean="0"/>
              <a:t>знания</a:t>
            </a:r>
            <a:r>
              <a:rPr lang="ru-RU" sz="2400" spc="-90" dirty="0" smtClean="0"/>
              <a:t> </a:t>
            </a:r>
            <a:r>
              <a:rPr lang="ru-RU" sz="2400" spc="120" dirty="0" smtClean="0"/>
              <a:t>и</a:t>
            </a:r>
            <a:r>
              <a:rPr lang="ru-RU" sz="2400" spc="-70" dirty="0" smtClean="0"/>
              <a:t> </a:t>
            </a:r>
            <a:r>
              <a:rPr lang="ru-RU" sz="2400" spc="150" dirty="0" smtClean="0"/>
              <a:t>умения</a:t>
            </a:r>
            <a:r>
              <a:rPr lang="ru-RU" sz="2400" spc="-65" dirty="0" smtClean="0"/>
              <a:t> </a:t>
            </a:r>
            <a:r>
              <a:rPr lang="ru-RU" sz="2400" spc="55" dirty="0" smtClean="0"/>
              <a:t>во</a:t>
            </a:r>
            <a:r>
              <a:rPr lang="ru-RU" sz="2400" spc="-65" dirty="0" smtClean="0"/>
              <a:t> </a:t>
            </a:r>
            <a:r>
              <a:rPr lang="ru-RU" sz="2400" spc="110" dirty="0" err="1" smtClean="0"/>
              <a:t>внеучебной</a:t>
            </a:r>
            <a:r>
              <a:rPr lang="ru-RU" sz="2400" spc="-70" dirty="0" smtClean="0"/>
              <a:t> </a:t>
            </a:r>
            <a:r>
              <a:rPr lang="ru-RU" sz="2400" spc="135" dirty="0" smtClean="0"/>
              <a:t>ситуации</a:t>
            </a:r>
            <a:r>
              <a:rPr lang="ru-RU" sz="2400" spc="600" dirty="0" smtClean="0"/>
              <a:t> </a:t>
            </a:r>
            <a:r>
              <a:rPr lang="ru-RU" sz="2400" spc="120" dirty="0" smtClean="0"/>
              <a:t>и</a:t>
            </a:r>
            <a:r>
              <a:rPr lang="ru-RU" sz="2400" spc="-35" dirty="0" smtClean="0"/>
              <a:t> </a:t>
            </a:r>
            <a:r>
              <a:rPr lang="ru-RU" sz="2400" spc="-145" dirty="0" smtClean="0"/>
              <a:t>в</a:t>
            </a:r>
            <a:r>
              <a:rPr lang="ru-RU" sz="2400" spc="-35" dirty="0" smtClean="0"/>
              <a:t> </a:t>
            </a:r>
            <a:r>
              <a:rPr lang="ru-RU" sz="2400" spc="160" dirty="0" smtClean="0"/>
              <a:t>реальной</a:t>
            </a:r>
            <a:r>
              <a:rPr lang="ru-RU" sz="2400" spc="-35" dirty="0" smtClean="0"/>
              <a:t> </a:t>
            </a:r>
            <a:r>
              <a:rPr lang="ru-RU" sz="2400" dirty="0" smtClean="0"/>
              <a:t>жизни.</a:t>
            </a:r>
            <a:r>
              <a:rPr lang="ru-RU" sz="2400" spc="-55" dirty="0" smtClean="0"/>
              <a:t> </a:t>
            </a:r>
          </a:p>
          <a:p>
            <a:pPr marL="12700" marR="1283335" algn="just">
              <a:spcBef>
                <a:spcPts val="100"/>
              </a:spcBef>
              <a:buFont typeface="Arial" pitchFamily="34" charset="0"/>
              <a:buChar char="•"/>
            </a:pPr>
            <a:r>
              <a:rPr lang="ru-RU" sz="2400" spc="170" dirty="0" smtClean="0"/>
              <a:t>Оценку</a:t>
            </a:r>
            <a:r>
              <a:rPr lang="ru-RU" sz="2400" spc="-45" dirty="0" smtClean="0"/>
              <a:t> </a:t>
            </a:r>
            <a:r>
              <a:rPr lang="ru-RU" sz="2400" spc="55" dirty="0" smtClean="0"/>
              <a:t>уровня</a:t>
            </a:r>
            <a:r>
              <a:rPr lang="ru-RU" sz="2400" spc="-35" dirty="0" smtClean="0"/>
              <a:t> </a:t>
            </a:r>
            <a:r>
              <a:rPr lang="ru-RU" sz="2400" spc="165" dirty="0" smtClean="0"/>
              <a:t>функциональной</a:t>
            </a:r>
            <a:r>
              <a:rPr lang="ru-RU" sz="2400" spc="-55" dirty="0" smtClean="0"/>
              <a:t> </a:t>
            </a:r>
            <a:r>
              <a:rPr lang="ru-RU" sz="2400" spc="155" dirty="0" smtClean="0"/>
              <a:t>грамотности </a:t>
            </a:r>
            <a:r>
              <a:rPr lang="ru-RU" sz="2400" spc="200" dirty="0" smtClean="0"/>
              <a:t>школа</a:t>
            </a:r>
            <a:r>
              <a:rPr lang="ru-RU" sz="2400" spc="-90" dirty="0" smtClean="0"/>
              <a:t> </a:t>
            </a:r>
            <a:r>
              <a:rPr lang="ru-RU" sz="2400" spc="105" dirty="0" smtClean="0"/>
              <a:t>проводит</a:t>
            </a:r>
            <a:r>
              <a:rPr lang="ru-RU" sz="2400" spc="-105" dirty="0" smtClean="0"/>
              <a:t> </a:t>
            </a:r>
            <a:r>
              <a:rPr lang="ru-RU" sz="2400" b="1" spc="-200" dirty="0" smtClean="0">
                <a:latin typeface="Tahoma"/>
                <a:cs typeface="Tahoma"/>
              </a:rPr>
              <a:t>в</a:t>
            </a:r>
            <a:r>
              <a:rPr lang="ru-RU" sz="2400" b="1" spc="-25" dirty="0" smtClean="0">
                <a:latin typeface="Tahoma"/>
                <a:cs typeface="Tahoma"/>
              </a:rPr>
              <a:t> </a:t>
            </a:r>
            <a:r>
              <a:rPr lang="ru-RU" sz="2400" b="1" dirty="0" smtClean="0">
                <a:latin typeface="Tahoma"/>
                <a:cs typeface="Tahoma"/>
              </a:rPr>
              <a:t>рамках</a:t>
            </a:r>
            <a:r>
              <a:rPr lang="ru-RU" sz="2400" b="1" spc="-30" dirty="0" smtClean="0">
                <a:latin typeface="Tahoma"/>
                <a:cs typeface="Tahoma"/>
              </a:rPr>
              <a:t> </a:t>
            </a:r>
            <a:r>
              <a:rPr lang="ru-RU" sz="2400" b="1" spc="-40" dirty="0" smtClean="0">
                <a:latin typeface="Tahoma"/>
                <a:cs typeface="Tahoma"/>
              </a:rPr>
              <a:t>внутреннего</a:t>
            </a:r>
            <a:r>
              <a:rPr lang="ru-RU" sz="2400" b="1" spc="-25" dirty="0" smtClean="0">
                <a:latin typeface="Tahoma"/>
                <a:cs typeface="Tahoma"/>
              </a:rPr>
              <a:t> </a:t>
            </a:r>
            <a:r>
              <a:rPr lang="ru-RU" sz="2400" b="1" spc="-35" dirty="0" smtClean="0">
                <a:latin typeface="Tahoma"/>
                <a:cs typeface="Tahoma"/>
              </a:rPr>
              <a:t>мониторинга</a:t>
            </a:r>
            <a:r>
              <a:rPr lang="ru-RU" sz="2400" spc="-35" dirty="0" smtClean="0"/>
              <a:t>.</a:t>
            </a:r>
          </a:p>
          <a:p>
            <a:pPr marL="12700" marR="5080" algn="just">
              <a:buFont typeface="Arial" pitchFamily="34" charset="0"/>
              <a:buChar char="•"/>
            </a:pPr>
            <a:r>
              <a:rPr lang="ru-RU" sz="2400" spc="-110" dirty="0" smtClean="0"/>
              <a:t> </a:t>
            </a:r>
            <a:r>
              <a:rPr lang="ru-RU" sz="2400" dirty="0" smtClean="0"/>
              <a:t>В</a:t>
            </a:r>
            <a:r>
              <a:rPr lang="ru-RU" sz="2400" spc="-85" dirty="0" smtClean="0"/>
              <a:t> </a:t>
            </a:r>
            <a:r>
              <a:rPr lang="ru-RU" sz="2400" spc="220" dirty="0" smtClean="0"/>
              <a:t>ФОП</a:t>
            </a:r>
            <a:r>
              <a:rPr lang="ru-RU" sz="2400" spc="-100" dirty="0" smtClean="0"/>
              <a:t> </a:t>
            </a:r>
            <a:r>
              <a:rPr lang="ru-RU" sz="2400" spc="340" dirty="0" smtClean="0"/>
              <a:t>ООО </a:t>
            </a:r>
            <a:r>
              <a:rPr lang="ru-RU" sz="2400" spc="120" dirty="0" smtClean="0"/>
              <a:t>и</a:t>
            </a:r>
            <a:r>
              <a:rPr lang="ru-RU" sz="2400" spc="-85" dirty="0" smtClean="0"/>
              <a:t> </a:t>
            </a:r>
            <a:r>
              <a:rPr lang="ru-RU" sz="2400" spc="215" dirty="0" smtClean="0"/>
              <a:t>ФОП</a:t>
            </a:r>
            <a:r>
              <a:rPr lang="ru-RU" sz="2400" spc="-75" dirty="0" smtClean="0"/>
              <a:t> </a:t>
            </a:r>
            <a:r>
              <a:rPr lang="ru-RU" sz="2400" spc="415" dirty="0" smtClean="0"/>
              <a:t>СОО</a:t>
            </a:r>
            <a:r>
              <a:rPr lang="ru-RU" sz="2400" spc="-95" dirty="0" smtClean="0"/>
              <a:t> </a:t>
            </a:r>
            <a:r>
              <a:rPr lang="ru-RU" sz="2400" spc="110" dirty="0" smtClean="0"/>
              <a:t>конкретизировали</a:t>
            </a:r>
            <a:r>
              <a:rPr lang="ru-RU" sz="2400" spc="-85" dirty="0" smtClean="0"/>
              <a:t> </a:t>
            </a:r>
            <a:r>
              <a:rPr lang="ru-RU" sz="2400" spc="130" dirty="0" smtClean="0"/>
              <a:t>оценочные</a:t>
            </a:r>
            <a:r>
              <a:rPr lang="ru-RU" sz="2400" spc="-80" dirty="0" smtClean="0"/>
              <a:t> </a:t>
            </a:r>
            <a:r>
              <a:rPr lang="ru-RU" sz="2400" spc="175" dirty="0" smtClean="0"/>
              <a:t>процедуры</a:t>
            </a:r>
            <a:r>
              <a:rPr lang="ru-RU" sz="2400" spc="-75" dirty="0" smtClean="0"/>
              <a:t> </a:t>
            </a:r>
            <a:r>
              <a:rPr lang="ru-RU" sz="2400" spc="-20" dirty="0" smtClean="0"/>
              <a:t>для</a:t>
            </a:r>
            <a:r>
              <a:rPr lang="ru-RU" sz="2400" spc="-90" dirty="0" smtClean="0"/>
              <a:t> </a:t>
            </a:r>
            <a:r>
              <a:rPr lang="ru-RU" sz="2400" spc="145" dirty="0" smtClean="0"/>
              <a:t>оценки </a:t>
            </a:r>
            <a:r>
              <a:rPr lang="ru-RU" sz="2400" spc="70" dirty="0" smtClean="0"/>
              <a:t>читательской</a:t>
            </a:r>
            <a:r>
              <a:rPr lang="ru-RU" sz="2400" spc="-90" dirty="0" smtClean="0"/>
              <a:t> </a:t>
            </a:r>
            <a:r>
              <a:rPr lang="ru-RU" sz="2400" spc="120" dirty="0" smtClean="0"/>
              <a:t>и</a:t>
            </a:r>
            <a:r>
              <a:rPr lang="ru-RU" sz="2400" spc="-75" dirty="0" smtClean="0"/>
              <a:t> </a:t>
            </a:r>
            <a:r>
              <a:rPr lang="ru-RU" sz="2400" spc="235" dirty="0" smtClean="0"/>
              <a:t>цифровой</a:t>
            </a:r>
            <a:r>
              <a:rPr lang="ru-RU" sz="2400" spc="-65" dirty="0" smtClean="0"/>
              <a:t> </a:t>
            </a:r>
            <a:r>
              <a:rPr lang="ru-RU" sz="2400" spc="165" dirty="0" smtClean="0"/>
              <a:t>грамотности</a:t>
            </a:r>
            <a:r>
              <a:rPr lang="ru-RU" sz="2400" spc="-75" dirty="0" smtClean="0"/>
              <a:t> </a:t>
            </a:r>
            <a:r>
              <a:rPr lang="ru-RU" sz="2400" spc="60" dirty="0" smtClean="0"/>
              <a:t>учеников</a:t>
            </a:r>
            <a:r>
              <a:rPr lang="ru-RU" sz="2400" spc="-130" dirty="0" smtClean="0"/>
              <a:t> </a:t>
            </a:r>
            <a:r>
              <a:rPr lang="ru-RU" sz="2400" b="1" spc="-120" dirty="0" smtClean="0">
                <a:latin typeface="Tahoma"/>
                <a:cs typeface="Tahoma"/>
              </a:rPr>
              <a:t>(п.</a:t>
            </a:r>
            <a:r>
              <a:rPr lang="ru-RU" sz="2400" b="1" spc="-20" dirty="0" smtClean="0">
                <a:latin typeface="Tahoma"/>
                <a:cs typeface="Tahoma"/>
              </a:rPr>
              <a:t> </a:t>
            </a:r>
            <a:r>
              <a:rPr lang="ru-RU" sz="2400" b="1" spc="-170" dirty="0" smtClean="0">
                <a:latin typeface="Tahoma"/>
                <a:cs typeface="Tahoma"/>
              </a:rPr>
              <a:t>18.18</a:t>
            </a:r>
            <a:r>
              <a:rPr lang="ru-RU" sz="2400" b="1" spc="5" dirty="0" smtClean="0">
                <a:latin typeface="Tahoma"/>
                <a:cs typeface="Tahoma"/>
              </a:rPr>
              <a:t> </a:t>
            </a:r>
            <a:r>
              <a:rPr lang="ru-RU" sz="2400" b="1" spc="-25" dirty="0" smtClean="0">
                <a:latin typeface="Tahoma"/>
                <a:cs typeface="Tahoma"/>
              </a:rPr>
              <a:t>ФОП </a:t>
            </a:r>
            <a:r>
              <a:rPr lang="ru-RU" sz="2400" b="1" spc="90" dirty="0" smtClean="0">
                <a:latin typeface="Tahoma"/>
                <a:cs typeface="Tahoma"/>
              </a:rPr>
              <a:t>ООО,</a:t>
            </a:r>
            <a:r>
              <a:rPr lang="ru-RU" sz="2400" b="1" spc="-80" dirty="0" smtClean="0">
                <a:latin typeface="Tahoma"/>
                <a:cs typeface="Tahoma"/>
              </a:rPr>
              <a:t> </a:t>
            </a:r>
            <a:r>
              <a:rPr lang="ru-RU" sz="2400" b="1" spc="-65" dirty="0" smtClean="0">
                <a:latin typeface="Tahoma"/>
                <a:cs typeface="Tahoma"/>
              </a:rPr>
              <a:t>п.</a:t>
            </a:r>
            <a:r>
              <a:rPr lang="ru-RU" sz="2400" b="1" spc="-55" dirty="0" smtClean="0">
                <a:latin typeface="Tahoma"/>
                <a:cs typeface="Tahoma"/>
              </a:rPr>
              <a:t> </a:t>
            </a:r>
            <a:r>
              <a:rPr lang="ru-RU" sz="2400" b="1" spc="-165" dirty="0" smtClean="0">
                <a:latin typeface="Tahoma"/>
                <a:cs typeface="Tahoma"/>
              </a:rPr>
              <a:t>18.18</a:t>
            </a:r>
            <a:r>
              <a:rPr lang="ru-RU" sz="2400" b="1" spc="-10" dirty="0" smtClean="0">
                <a:latin typeface="Tahoma"/>
                <a:cs typeface="Tahoma"/>
              </a:rPr>
              <a:t> </a:t>
            </a:r>
            <a:r>
              <a:rPr lang="ru-RU" sz="2400" b="1" spc="-100" dirty="0" smtClean="0">
                <a:latin typeface="Tahoma"/>
                <a:cs typeface="Tahoma"/>
              </a:rPr>
              <a:t>ФОП</a:t>
            </a:r>
            <a:r>
              <a:rPr lang="ru-RU" sz="2400" b="1" spc="-40" dirty="0" smtClean="0">
                <a:latin typeface="Tahoma"/>
                <a:cs typeface="Tahoma"/>
              </a:rPr>
              <a:t> </a:t>
            </a:r>
            <a:r>
              <a:rPr lang="ru-RU" sz="2400" b="1" spc="45" dirty="0" smtClean="0">
                <a:latin typeface="Tahoma"/>
                <a:cs typeface="Tahoma"/>
              </a:rPr>
              <a:t>СОО).</a:t>
            </a:r>
            <a:endParaRPr lang="ru-RU" sz="2400" b="1" spc="45" dirty="0"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381">
            <a:off x="277896" y="624892"/>
            <a:ext cx="3177472" cy="238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618">
            <a:off x="6474769" y="377701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735">
            <a:off x="374882" y="3653960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704">
            <a:off x="5175345" y="2109107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041">
            <a:off x="9166775" y="609996"/>
            <a:ext cx="2761880" cy="207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539">
            <a:off x="10239404" y="3429000"/>
            <a:ext cx="1597369" cy="2839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98" y="4214818"/>
            <a:ext cx="3083834" cy="231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08" y="357166"/>
            <a:ext cx="1409587" cy="25059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570">
            <a:off x="7919405" y="3014598"/>
            <a:ext cx="1857388" cy="330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32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084" y="214290"/>
            <a:ext cx="10972800" cy="11430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Для</a:t>
            </a:r>
            <a:r>
              <a:rPr spc="-120" dirty="0"/>
              <a:t> </a:t>
            </a:r>
            <a:r>
              <a:rPr spc="315" dirty="0"/>
              <a:t>формирования</a:t>
            </a:r>
            <a:r>
              <a:rPr spc="-145" dirty="0"/>
              <a:t> </a:t>
            </a:r>
            <a:r>
              <a:rPr spc="120" dirty="0"/>
              <a:t>ФГ</a:t>
            </a:r>
            <a:r>
              <a:rPr spc="-125" dirty="0"/>
              <a:t> </a:t>
            </a:r>
            <a:r>
              <a:rPr spc="210" dirty="0"/>
              <a:t>обучающихся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29867" y="428604"/>
            <a:ext cx="10550972" cy="6276995"/>
            <a:chOff x="1229867" y="428604"/>
            <a:chExt cx="10550972" cy="62769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7966" y="428604"/>
              <a:ext cx="1612873" cy="13026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9867" y="1690115"/>
              <a:ext cx="9732264" cy="50154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Для</a:t>
            </a:r>
            <a:r>
              <a:rPr spc="-120" dirty="0"/>
              <a:t> </a:t>
            </a:r>
            <a:r>
              <a:rPr spc="315" dirty="0"/>
              <a:t>формирования</a:t>
            </a:r>
            <a:r>
              <a:rPr spc="-145" dirty="0"/>
              <a:t> </a:t>
            </a:r>
            <a:r>
              <a:rPr spc="120" dirty="0"/>
              <a:t>ФГ</a:t>
            </a:r>
            <a:r>
              <a:rPr spc="-125" dirty="0"/>
              <a:t> </a:t>
            </a:r>
            <a:r>
              <a:rPr spc="210" dirty="0"/>
              <a:t>обучающихся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48936" y="326136"/>
            <a:ext cx="9805035" cy="6165215"/>
            <a:chOff x="1748936" y="326136"/>
            <a:chExt cx="9805035" cy="61652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48936" y="1436205"/>
              <a:ext cx="8508198" cy="50551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64040" y="326136"/>
              <a:ext cx="2089403" cy="14036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712" y="311514"/>
            <a:ext cx="11287204" cy="376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latin typeface="+mj-lt"/>
              </a:rPr>
              <a:t>5. Разработка карты анализа уроков (прилагается в </a:t>
            </a:r>
            <a:r>
              <a:rPr lang="ru-RU" sz="3200" dirty="0" err="1" smtClean="0">
                <a:latin typeface="+mj-lt"/>
              </a:rPr>
              <a:t>раздатке</a:t>
            </a:r>
            <a:r>
              <a:rPr lang="ru-RU" sz="3200" dirty="0" smtClean="0">
                <a:latin typeface="+mj-lt"/>
              </a:rPr>
              <a:t>)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21252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6. Проведение </a:t>
            </a:r>
            <a:r>
              <a:rPr lang="ru-RU" sz="3200" dirty="0">
                <a:solidFill>
                  <a:srgbClr val="21252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фестиваля открытых уроков </a:t>
            </a:r>
            <a:r>
              <a:rPr lang="ru-RU" sz="3200" dirty="0" smtClean="0">
                <a:solidFill>
                  <a:srgbClr val="21252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 err="1" smtClean="0">
                <a:solidFill>
                  <a:srgbClr val="21252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3200" dirty="0" smtClean="0">
                <a:solidFill>
                  <a:srgbClr val="21252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уроки)</a:t>
            </a:r>
            <a:endParaRPr lang="ru-RU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+mj-lt"/>
              </a:rPr>
              <a:t>7</a:t>
            </a:r>
            <a:r>
              <a:rPr lang="ru-RU" sz="3200" dirty="0" smtClean="0">
                <a:latin typeface="+mj-lt"/>
              </a:rPr>
              <a:t>. Проведение методического десанта (демонстрация фрагментов уроков и занятий по функциональной грамотности каждым педагогом в рамках своего школьного методического объединения) </a:t>
            </a:r>
            <a:endParaRPr lang="ru-RU" sz="3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2" b="31137"/>
          <a:stretch>
            <a:fillRect/>
          </a:stretch>
        </p:blipFill>
        <p:spPr>
          <a:xfrm>
            <a:off x="8524892" y="4000504"/>
            <a:ext cx="2937398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3714752"/>
            <a:ext cx="3611893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52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265">
            <a:off x="562628" y="622571"/>
            <a:ext cx="2994384" cy="2245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0" y="285728"/>
            <a:ext cx="3143271" cy="23574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0" y="2996951"/>
            <a:ext cx="2671139" cy="3548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54" y="2786058"/>
            <a:ext cx="2786082" cy="3701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428604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06" y="3000372"/>
            <a:ext cx="2714644" cy="3606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059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48634" y="2192447"/>
            <a:ext cx="293146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Этапы современного урока</a:t>
            </a:r>
          </a:p>
        </p:txBody>
      </p:sp>
      <p:sp>
        <p:nvSpPr>
          <p:cNvPr id="7" name="Выгнутая вниз стрелка 6"/>
          <p:cNvSpPr/>
          <p:nvPr/>
        </p:nvSpPr>
        <p:spPr>
          <a:xfrm rot="15335121">
            <a:off x="4632320" y="1180959"/>
            <a:ext cx="1216152" cy="731520"/>
          </a:xfrm>
          <a:prstGeom prst="curved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низ стрелка 7"/>
          <p:cNvSpPr/>
          <p:nvPr/>
        </p:nvSpPr>
        <p:spPr>
          <a:xfrm rot="17599362" flipV="1">
            <a:off x="6930317" y="1248208"/>
            <a:ext cx="1216152" cy="542887"/>
          </a:xfrm>
          <a:prstGeom prst="curved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 rot="2083211" flipH="1">
            <a:off x="4553011" y="3233117"/>
            <a:ext cx="654546" cy="1216152"/>
          </a:xfrm>
          <a:prstGeom prst="curv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36613" y="113082"/>
            <a:ext cx="2949387" cy="30938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1 этап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Мотивационно-целевой этап.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Активное целеполагание.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Учитель – образовательная ситуация и постановка учебной задачи.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Ученик – понимание и осуществление целеполагания</a:t>
            </a:r>
          </a:p>
        </p:txBody>
      </p:sp>
      <p:sp>
        <p:nvSpPr>
          <p:cNvPr id="13" name="Овал 12"/>
          <p:cNvSpPr/>
          <p:nvPr/>
        </p:nvSpPr>
        <p:spPr>
          <a:xfrm>
            <a:off x="1866711" y="3258926"/>
            <a:ext cx="2692405" cy="35990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З этап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Оценочный.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Оценивание по критериям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Самооценка.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Взаимооценка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Шкала оценивания, лист самооценки, </a:t>
            </a:r>
            <a:r>
              <a:rPr lang="ru-RU" sz="1600" b="1" dirty="0" err="1">
                <a:solidFill>
                  <a:schemeClr val="tx1"/>
                </a:solidFill>
              </a:rPr>
              <a:t>критериальная</a:t>
            </a:r>
            <a:r>
              <a:rPr lang="ru-RU" sz="1600" b="1" dirty="0">
                <a:solidFill>
                  <a:schemeClr val="tx1"/>
                </a:solidFill>
              </a:rPr>
              <a:t> матрица.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93860" y="-2"/>
            <a:ext cx="2573582" cy="35320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2 этап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Операционно-</a:t>
            </a:r>
            <a:r>
              <a:rPr lang="ru-RU" sz="1600" b="1" dirty="0" err="1">
                <a:solidFill>
                  <a:schemeClr val="tx1"/>
                </a:solidFill>
              </a:rPr>
              <a:t>деятельностный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Учитель – условия для решения учебной задачи, организует процесс познания и способы коммуникации.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Ученики решают задачу при помощи приемов и практик</a:t>
            </a:r>
          </a:p>
        </p:txBody>
      </p:sp>
      <p:sp>
        <p:nvSpPr>
          <p:cNvPr id="17" name="Выгнутая влево стрелка 16"/>
          <p:cNvSpPr/>
          <p:nvPr/>
        </p:nvSpPr>
        <p:spPr>
          <a:xfrm rot="20897726">
            <a:off x="6256957" y="3324476"/>
            <a:ext cx="732732" cy="843795"/>
          </a:xfrm>
          <a:prstGeom prst="curv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5159287" y="3580230"/>
            <a:ext cx="5239772" cy="327777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4 этап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Рефлексивный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Текущая рефлексия – осознание и осмысление осуществляемой деятельности, обращена к целям урока.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1)Какие мы ставили цели?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2) Что удалось реализовать и благодаря чему?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3) Что не удалось и почему?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4) Наши приобретения за урок?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5) Где полученные на уроке образовательные результаты пригодятся в жизни</a:t>
            </a:r>
            <a:r>
              <a:rPr lang="ru-RU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27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Послание президента РФ В.В. Путина Федеральному собранию 2018 г.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133" y="476672"/>
            <a:ext cx="5126361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" </a:t>
            </a:r>
            <a:r>
              <a:rPr lang="ru-RU" dirty="0"/>
              <a:t>Необходимо уделять большое внимание функциональной грамотности подрастающего поколения . Важно, чтобы дети были адаптированы к современной жизни и успешно в ней функционировали."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9975" y="1447937"/>
            <a:ext cx="6023833" cy="402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27448" y="195152"/>
            <a:ext cx="993710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Формирование функциональной грамотности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у </a:t>
            </a:r>
            <a:r>
              <a:rPr lang="ru-RU" sz="2400" b="1" dirty="0"/>
              <a:t>современных школьников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27448" y="2719786"/>
            <a:ext cx="10081120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развитие разносторонних способностей </a:t>
            </a:r>
            <a:r>
              <a:rPr lang="ru-RU" sz="2800" b="1" dirty="0" smtClean="0"/>
              <a:t>обучающихся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с </a:t>
            </a:r>
            <a:r>
              <a:rPr lang="ru-RU" sz="2800" b="1" dirty="0" smtClean="0"/>
              <a:t>целью овладения </a:t>
            </a:r>
            <a:r>
              <a:rPr lang="ru-RU" sz="2800" b="1" dirty="0"/>
              <a:t>системой знаний, умений и </a:t>
            </a:r>
            <a:r>
              <a:rPr lang="ru-RU" sz="2800" b="1" dirty="0" smtClean="0"/>
              <a:t>навыков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для обеспечения возможности</a:t>
            </a:r>
          </a:p>
          <a:p>
            <a:pPr algn="ctr"/>
            <a:r>
              <a:rPr lang="ru-RU" sz="2800" b="1" dirty="0"/>
              <a:t>«вступать в отношения с внешней </a:t>
            </a:r>
            <a:r>
              <a:rPr lang="ru-RU" sz="2800" b="1" dirty="0" smtClean="0"/>
              <a:t>средой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и максимально быстро адаптироваться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и функционировать </a:t>
            </a:r>
            <a:r>
              <a:rPr lang="ru-RU" sz="2800" b="1" dirty="0"/>
              <a:t>в ней»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5853683" y="1700808"/>
            <a:ext cx="484633" cy="745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6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1464" y="332656"/>
            <a:ext cx="95770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Сформировать функциональную грамотность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5854672" y="1556792"/>
            <a:ext cx="484633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43472" y="2708920"/>
            <a:ext cx="950505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«сформировать готовность жить в изменяющейся природной и социальной среде, найти свое место в современной жизни, которое гармонично отражало бы две важнейшие идеи – принятие индивидом общества и принятие обществом индивида» </a:t>
            </a:r>
          </a:p>
        </p:txBody>
      </p:sp>
    </p:spTree>
    <p:extLst>
      <p:ext uri="{BB962C8B-B14F-4D97-AF65-F5344CB8AC3E}">
        <p14:creationId xmlns:p14="http://schemas.microsoft.com/office/powerpoint/2010/main" val="8060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07368" y="188640"/>
            <a:ext cx="11593288" cy="619268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Компонентами функциональной грамотности являются: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знания сведений, правил, принципов;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усвоение общих понятий и умений, составляющих познавательную основу;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решение практико-ориентированных задач в различных сферах жизнедеятельности;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умения адаптироваться к изменяющемуся миру;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решать конфликты,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работать с информацией;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вести деловую переписку;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применять правила личной безопасности в жизни;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готовность ориентироваться в ценностях и нормах современного мира;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принимать особенности жизни для удовлетворения своих жизненных запросов;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/>
              <a:t>повышать уровень образования на основе осознанного выбора.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499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1331</Words>
  <Application>Microsoft Office PowerPoint</Application>
  <PresentationFormat>Широкоэкранный</PresentationFormat>
  <Paragraphs>214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2" baseType="lpstr">
      <vt:lpstr>Arial</vt:lpstr>
      <vt:lpstr>Calibri</vt:lpstr>
      <vt:lpstr>Mediator</vt:lpstr>
      <vt:lpstr>Tahoma</vt:lpstr>
      <vt:lpstr>Times New Roman</vt:lpstr>
      <vt:lpstr>Wingdings</vt:lpstr>
      <vt:lpstr>Тема Office</vt:lpstr>
      <vt:lpstr>«Ключевые компетенции и функциональная грамотность: от деклараций к школьной реальности» 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Послание президента РФ В.В. Путина Федеральному собранию 2018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программы   «Функциональная    грамотность  в «МАОУ «СОШ № 12» в течение 4 лет</vt:lpstr>
      <vt:lpstr>Методическая тема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ДИАГНОСТИКИ УСПЕШНОСТИ УЧИТЕЛЯ</vt:lpstr>
      <vt:lpstr>1. Планирование работы</vt:lpstr>
      <vt:lpstr>Презентация PowerPoint</vt:lpstr>
      <vt:lpstr>2. Организация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Контроль за деятельностью обучающихся</vt:lpstr>
      <vt:lpstr>Презентация PowerPoint</vt:lpstr>
      <vt:lpstr>4. Педагогика сотрудничества</vt:lpstr>
      <vt:lpstr>Презентация PowerPoint</vt:lpstr>
      <vt:lpstr>Презентация PowerPoint</vt:lpstr>
      <vt:lpstr>5. Работа с родителями</vt:lpstr>
      <vt:lpstr>Презентация PowerPoint</vt:lpstr>
      <vt:lpstr>Презентация PowerPoint</vt:lpstr>
      <vt:lpstr>6. Обобщение и использование передового педагогического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формирования ФГ педагога</vt:lpstr>
      <vt:lpstr>Презентация PowerPoint</vt:lpstr>
      <vt:lpstr>Презентация PowerPoint</vt:lpstr>
      <vt:lpstr>Презентация PowerPoint</vt:lpstr>
      <vt:lpstr>Для формирования ФГ обучающихся</vt:lpstr>
      <vt:lpstr>Для формирования ФГ обучающихся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совет  от 31.10 2024 гда</dc:title>
  <dc:creator>Кабинет 232</dc:creator>
  <cp:lastModifiedBy>Учетная запись Майкрософт</cp:lastModifiedBy>
  <cp:revision>108</cp:revision>
  <dcterms:created xsi:type="dcterms:W3CDTF">2024-10-28T08:58:51Z</dcterms:created>
  <dcterms:modified xsi:type="dcterms:W3CDTF">2024-12-23T10:50:41Z</dcterms:modified>
</cp:coreProperties>
</file>