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4" autoAdjust="0"/>
    <p:restoredTop sz="94660"/>
  </p:normalViewPr>
  <p:slideViewPr>
    <p:cSldViewPr snapToGrid="0">
      <p:cViewPr varScale="1">
        <p:scale>
          <a:sx n="84" d="100"/>
          <a:sy n="84" d="100"/>
        </p:scale>
        <p:origin x="96" y="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4646D-2432-4AFE-B8F5-293A01994923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99FFC-8BEF-4FD2-88E3-AD46344BAB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1325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4646D-2432-4AFE-B8F5-293A01994923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99FFC-8BEF-4FD2-88E3-AD46344BAB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396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4646D-2432-4AFE-B8F5-293A01994923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99FFC-8BEF-4FD2-88E3-AD46344BAB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2829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4646D-2432-4AFE-B8F5-293A01994923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99FFC-8BEF-4FD2-88E3-AD46344BAB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110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4646D-2432-4AFE-B8F5-293A01994923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99FFC-8BEF-4FD2-88E3-AD46344BAB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2912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4646D-2432-4AFE-B8F5-293A01994923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99FFC-8BEF-4FD2-88E3-AD46344BAB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2246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4646D-2432-4AFE-B8F5-293A01994923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99FFC-8BEF-4FD2-88E3-AD46344BAB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587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4646D-2432-4AFE-B8F5-293A01994923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99FFC-8BEF-4FD2-88E3-AD46344BAB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1734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4646D-2432-4AFE-B8F5-293A01994923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99FFC-8BEF-4FD2-88E3-AD46344BAB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710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4646D-2432-4AFE-B8F5-293A01994923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99FFC-8BEF-4FD2-88E3-AD46344BAB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2721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4646D-2432-4AFE-B8F5-293A01994923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99FFC-8BEF-4FD2-88E3-AD46344BAB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8462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4646D-2432-4AFE-B8F5-293A01994923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499FFC-8BEF-4FD2-88E3-AD46344BAB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0291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" name="Объект 8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3124" y="1825625"/>
            <a:ext cx="6305752" cy="4351338"/>
          </a:xfrm>
        </p:spPr>
      </p:pic>
      <p:pic>
        <p:nvPicPr>
          <p:cNvPr id="4" name="Объект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241"/>
          <a:stretch/>
        </p:blipFill>
        <p:spPr>
          <a:xfrm>
            <a:off x="0" y="19049"/>
            <a:ext cx="12192000" cy="6838951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8752114" y="3187337"/>
            <a:ext cx="270401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 smtClean="0">
                <a:latin typeface="Liberation Serif" panose="02020603050405020304" pitchFamily="18" charset="0"/>
              </a:rPr>
              <a:t>Войнов</a:t>
            </a:r>
            <a:r>
              <a:rPr lang="ru-RU" sz="2400" b="1" dirty="0" smtClean="0">
                <a:latin typeface="Liberation Serif" panose="02020603050405020304" pitchFamily="18" charset="0"/>
              </a:rPr>
              <a:t> Александр Игоревич, Руководитель ММО учителей географии</a:t>
            </a:r>
            <a:endParaRPr lang="ru-RU" sz="2400" b="1" dirty="0">
              <a:latin typeface="Liberation Serif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15242" y="5241879"/>
            <a:ext cx="80336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Публичный отчет за  2024-2025 гг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026" name="Picture 2" descr="5a67bf7a4c2a5a0b4019e006491872fc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874" y="365124"/>
            <a:ext cx="3436075" cy="4826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4725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241"/>
          <a:stretch/>
        </p:blipFill>
        <p:spPr>
          <a:xfrm>
            <a:off x="0" y="-1"/>
            <a:ext cx="12192000" cy="6838951"/>
          </a:xfrm>
        </p:spPr>
      </p:pic>
      <p:sp>
        <p:nvSpPr>
          <p:cNvPr id="3" name="TextBox 2"/>
          <p:cNvSpPr txBox="1"/>
          <p:nvPr/>
        </p:nvSpPr>
        <p:spPr>
          <a:xfrm>
            <a:off x="838200" y="514350"/>
            <a:ext cx="66941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Цель и задачи</a:t>
            </a:r>
            <a:endParaRPr lang="ru-RU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605790" y="1494572"/>
            <a:ext cx="899541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/>
              <a:t>Цель: </a:t>
            </a:r>
            <a:r>
              <a:rPr lang="ru-RU" sz="2800" dirty="0"/>
              <a:t>совершенствование уровня педагогического мастерства педагогов, как способ повышения качества профессиональной деятельности для успешной реализации </a:t>
            </a:r>
            <a:r>
              <a:rPr lang="ru-RU" sz="2800" dirty="0" smtClean="0"/>
              <a:t>ФГОС</a:t>
            </a:r>
          </a:p>
          <a:p>
            <a:pPr algn="just"/>
            <a:r>
              <a:rPr lang="ru-RU" sz="2800" dirty="0" smtClean="0"/>
              <a:t>Задачи: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400" dirty="0"/>
              <a:t>Оказать поддержку педагогам в освоении и введении в действие государственных образовательных стандартов общего образования</a:t>
            </a:r>
            <a:r>
              <a:rPr lang="ru-RU" sz="2400" dirty="0" smtClean="0"/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400" dirty="0"/>
              <a:t>Оказать помощь в развитии творческого потенциала педагогических </a:t>
            </a:r>
            <a:r>
              <a:rPr lang="ru-RU" sz="2400" dirty="0" smtClean="0"/>
              <a:t>работников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400" dirty="0"/>
              <a:t>На заседаниях ГМО удовлетворять информационные, учебно-методические, образовательные потребности учителей гуманитарного цикла.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69561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241"/>
          <a:stretch/>
        </p:blipFill>
        <p:spPr>
          <a:xfrm>
            <a:off x="0" y="-1"/>
            <a:ext cx="12192000" cy="6838951"/>
          </a:xfrm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5086916"/>
              </p:ext>
            </p:extLst>
          </p:nvPr>
        </p:nvGraphicFramePr>
        <p:xfrm>
          <a:off x="306069" y="170814"/>
          <a:ext cx="6871971" cy="661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8992">
                  <a:extLst>
                    <a:ext uri="{9D8B030D-6E8A-4147-A177-3AD203B41FA5}">
                      <a16:colId xmlns:a16="http://schemas.microsoft.com/office/drawing/2014/main" val="1033319507"/>
                    </a:ext>
                  </a:extLst>
                </a:gridCol>
                <a:gridCol w="1471711">
                  <a:extLst>
                    <a:ext uri="{9D8B030D-6E8A-4147-A177-3AD203B41FA5}">
                      <a16:colId xmlns:a16="http://schemas.microsoft.com/office/drawing/2014/main" val="2129754394"/>
                    </a:ext>
                  </a:extLst>
                </a:gridCol>
                <a:gridCol w="1649740">
                  <a:extLst>
                    <a:ext uri="{9D8B030D-6E8A-4147-A177-3AD203B41FA5}">
                      <a16:colId xmlns:a16="http://schemas.microsoft.com/office/drawing/2014/main" val="3254207793"/>
                    </a:ext>
                  </a:extLst>
                </a:gridCol>
                <a:gridCol w="1611528">
                  <a:extLst>
                    <a:ext uri="{9D8B030D-6E8A-4147-A177-3AD203B41FA5}">
                      <a16:colId xmlns:a16="http://schemas.microsoft.com/office/drawing/2014/main" val="1084471012"/>
                    </a:ext>
                  </a:extLst>
                </a:gridCol>
              </a:tblGrid>
              <a:tr h="503556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Дата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28.10.2024</a:t>
                      </a:r>
                    </a:p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10.01.2025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09.04.2025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139558"/>
                  </a:ext>
                </a:extLst>
              </a:tr>
              <a:tr h="317824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МАОУ «СОШ № 1»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+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+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+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355897"/>
                  </a:ext>
                </a:extLst>
              </a:tr>
              <a:tr h="317824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МБОУ «СОШ №2»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0422285"/>
                  </a:ext>
                </a:extLst>
              </a:tr>
              <a:tr h="317824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МБОУ «СОШ №3»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+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+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+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9357183"/>
                  </a:ext>
                </a:extLst>
              </a:tr>
              <a:tr h="317824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МБОУ «СОШ № 4»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+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+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3450259"/>
                  </a:ext>
                </a:extLst>
              </a:tr>
              <a:tr h="317824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МБОУ «ООШ №</a:t>
                      </a:r>
                      <a:r>
                        <a:rPr lang="ru-RU" sz="1600" baseline="0" dirty="0" smtClean="0"/>
                        <a:t> 5»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0602089"/>
                  </a:ext>
                </a:extLst>
              </a:tr>
              <a:tr h="317824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МБОУ «СОШ № 6»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+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+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+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9480199"/>
                  </a:ext>
                </a:extLst>
              </a:tr>
              <a:tr h="317824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МБОУ «СОШ № 7»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+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+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0554784"/>
                  </a:ext>
                </a:extLst>
              </a:tr>
              <a:tr h="317824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МБОУ «СОШ № 8»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5356083"/>
                  </a:ext>
                </a:extLst>
              </a:tr>
              <a:tr h="317824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МБОУ «СОШ № 9»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+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+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+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9191588"/>
                  </a:ext>
                </a:extLst>
              </a:tr>
              <a:tr h="317824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МБОУ «СОШ № 10»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7055842"/>
                  </a:ext>
                </a:extLst>
              </a:tr>
              <a:tr h="317824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МАОУ «СОШ № 12»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+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+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+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402646"/>
                  </a:ext>
                </a:extLst>
              </a:tr>
              <a:tr h="317824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МБОУ «СОШ № 14»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0979485"/>
                  </a:ext>
                </a:extLst>
              </a:tr>
              <a:tr h="317824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МБОУ «СОШ № 16»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+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+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+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4422861"/>
                  </a:ext>
                </a:extLst>
              </a:tr>
              <a:tr h="317824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МБОУ «СОШ № 17»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+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1020178"/>
                  </a:ext>
                </a:extLst>
              </a:tr>
              <a:tr h="317824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МБОУ «СОШ № 18»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023567"/>
                  </a:ext>
                </a:extLst>
              </a:tr>
              <a:tr h="317824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МБОУ «СОШ № 19»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5783327"/>
                  </a:ext>
                </a:extLst>
              </a:tr>
              <a:tr h="317824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МАОУ</a:t>
                      </a:r>
                      <a:r>
                        <a:rPr lang="ru-RU" sz="1600" baseline="0" dirty="0" smtClean="0"/>
                        <a:t> «Лицей №21»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+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+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+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6265048"/>
                  </a:ext>
                </a:extLst>
              </a:tr>
              <a:tr h="317824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МАОУ «СОШ № 56»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+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+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963829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911590" y="5390293"/>
            <a:ext cx="65608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Посещаемость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177985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241"/>
          <a:stretch/>
        </p:blipFill>
        <p:spPr>
          <a:xfrm>
            <a:off x="0" y="-1"/>
            <a:ext cx="12192000" cy="6838951"/>
          </a:xfrm>
        </p:spPr>
      </p:pic>
      <p:sp>
        <p:nvSpPr>
          <p:cNvPr id="3" name="Прямоугольник 2"/>
          <p:cNvSpPr/>
          <p:nvPr/>
        </p:nvSpPr>
        <p:spPr>
          <a:xfrm>
            <a:off x="727710" y="557887"/>
            <a:ext cx="8782050" cy="5189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Организационные формы работы: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проведение консультаций по актуальным проблемам образования; 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разработка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анализ олимпиадных заданий; 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изучение и распространение педагогического опыта учителей; 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знакомство с новейшими достижениями в области образования;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открытые уроки, мастер-классы, методические дни, предметные недели; 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наполнение материалами сайта ИМЦ; 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участие в районных проектах и конкурсах работ учителей и учащихся.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5371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241"/>
          <a:stretch/>
        </p:blipFill>
        <p:spPr>
          <a:xfrm>
            <a:off x="0" y="-1"/>
            <a:ext cx="12192000" cy="6838951"/>
          </a:xfrm>
        </p:spPr>
      </p:pic>
      <p:sp>
        <p:nvSpPr>
          <p:cNvPr id="3" name="TextBox 2"/>
          <p:cNvSpPr txBox="1"/>
          <p:nvPr/>
        </p:nvSpPr>
        <p:spPr>
          <a:xfrm>
            <a:off x="735330" y="1690688"/>
            <a:ext cx="888873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Проблемы: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/>
              <a:t>Низкая </a:t>
            </a:r>
            <a:r>
              <a:rPr lang="ru-RU" sz="2800" dirty="0" err="1" smtClean="0"/>
              <a:t>вовлечённость</a:t>
            </a:r>
            <a:r>
              <a:rPr lang="ru-RU" sz="2800" dirty="0" smtClean="0"/>
              <a:t> педагогов отдельных ОО в работу методического объединения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/>
              <a:t>Высокая загруженность педагогов или отсутствие специалистов (особенно в сельских ОО)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6066663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241"/>
          <a:stretch/>
        </p:blipFill>
        <p:spPr>
          <a:xfrm>
            <a:off x="0" y="-1"/>
            <a:ext cx="12192000" cy="6838951"/>
          </a:xfrm>
        </p:spPr>
      </p:pic>
      <p:sp>
        <p:nvSpPr>
          <p:cNvPr id="3" name="Прямоугольник 2"/>
          <p:cNvSpPr/>
          <p:nvPr/>
        </p:nvSpPr>
        <p:spPr>
          <a:xfrm>
            <a:off x="838200" y="1690688"/>
            <a:ext cx="8865870" cy="3914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Повышение уровня профессиональной компетенции педагогов. 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Внедрение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современных технологий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деятельностного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типа в образовательную практику.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Формирование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положительного отношения к современным образовательным концепциям у педагогов.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Успешное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участие школьников в предметных олимпиадах, конкурсах, научно-исследовательской и проектной деятельности.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Повышение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интереса учащихся к предмету.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25880" y="525780"/>
            <a:ext cx="7040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Планирование на 2025 – 2026 учебный год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29938116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349</Words>
  <Application>Microsoft Office PowerPoint</Application>
  <PresentationFormat>Широкоэкранный</PresentationFormat>
  <Paragraphs>76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Liberation Serif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12</cp:revision>
  <dcterms:created xsi:type="dcterms:W3CDTF">2025-04-28T04:05:01Z</dcterms:created>
  <dcterms:modified xsi:type="dcterms:W3CDTF">2025-04-28T08:17:20Z</dcterms:modified>
</cp:coreProperties>
</file>