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325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9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82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10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291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2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8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734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10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721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46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4646D-2432-4AFE-B8F5-293A01994923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99FFC-8BEF-4FD2-88E3-AD46344BAB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29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124" y="1825625"/>
            <a:ext cx="6305752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19049"/>
            <a:ext cx="12192000" cy="68389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52114" y="3187337"/>
            <a:ext cx="27040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Liberation Serif" panose="02020603050405020304" pitchFamily="18" charset="0"/>
              </a:rPr>
              <a:t>Войнов</a:t>
            </a:r>
            <a:r>
              <a:rPr lang="ru-RU" sz="2400" b="1" dirty="0" smtClean="0">
                <a:latin typeface="Liberation Serif" panose="02020603050405020304" pitchFamily="18" charset="0"/>
              </a:rPr>
              <a:t> Александр Игоревич, Руководитель ММО учителей географии</a:t>
            </a:r>
            <a:endParaRPr 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15242" y="5241879"/>
            <a:ext cx="80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Публичный отчет за  2024-2025 гг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5a67bf7a4c2a5a0b4019e006491872f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74" y="365124"/>
            <a:ext cx="3436075" cy="482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4725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/>
          <p:cNvSpPr txBox="1"/>
          <p:nvPr/>
        </p:nvSpPr>
        <p:spPr>
          <a:xfrm>
            <a:off x="838200" y="514350"/>
            <a:ext cx="6694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Цель и задачи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605790" y="1494572"/>
            <a:ext cx="899541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Цель: </a:t>
            </a:r>
            <a:r>
              <a:rPr lang="ru-RU" sz="2800" dirty="0"/>
              <a:t>совершенствование уровня педагогического мастерства педагогов, как способ повышения качества профессиональной деятельности для успешной реализации </a:t>
            </a:r>
            <a:r>
              <a:rPr lang="ru-RU" sz="2800" dirty="0" smtClean="0"/>
              <a:t>ФГОС</a:t>
            </a:r>
          </a:p>
          <a:p>
            <a:pPr algn="just"/>
            <a:r>
              <a:rPr lang="ru-RU" sz="2800" dirty="0" smtClean="0"/>
              <a:t>Задачи: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/>
              <a:t>Оказать поддержку педагогам в освоении и введении в действие государственных образовательных стандартов общего образования</a:t>
            </a:r>
            <a:r>
              <a:rPr lang="ru-RU" sz="24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/>
              <a:t>Оказать помощь в развитии творческого потенциала педагогических </a:t>
            </a:r>
            <a:r>
              <a:rPr lang="ru-RU" sz="2400" dirty="0" smtClean="0"/>
              <a:t>работников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400" dirty="0"/>
              <a:t>На заседаниях ГМО удовлетворять информационные, учебно-методические, образовательные потребности учителей гуманитарного цикла.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69561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086916"/>
              </p:ext>
            </p:extLst>
          </p:nvPr>
        </p:nvGraphicFramePr>
        <p:xfrm>
          <a:off x="306069" y="170814"/>
          <a:ext cx="6871971" cy="661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8992">
                  <a:extLst>
                    <a:ext uri="{9D8B030D-6E8A-4147-A177-3AD203B41FA5}">
                      <a16:colId xmlns:a16="http://schemas.microsoft.com/office/drawing/2014/main" val="1033319507"/>
                    </a:ext>
                  </a:extLst>
                </a:gridCol>
                <a:gridCol w="1471711">
                  <a:extLst>
                    <a:ext uri="{9D8B030D-6E8A-4147-A177-3AD203B41FA5}">
                      <a16:colId xmlns:a16="http://schemas.microsoft.com/office/drawing/2014/main" val="2129754394"/>
                    </a:ext>
                  </a:extLst>
                </a:gridCol>
                <a:gridCol w="1649740">
                  <a:extLst>
                    <a:ext uri="{9D8B030D-6E8A-4147-A177-3AD203B41FA5}">
                      <a16:colId xmlns:a16="http://schemas.microsoft.com/office/drawing/2014/main" val="3254207793"/>
                    </a:ext>
                  </a:extLst>
                </a:gridCol>
                <a:gridCol w="1611528">
                  <a:extLst>
                    <a:ext uri="{9D8B030D-6E8A-4147-A177-3AD203B41FA5}">
                      <a16:colId xmlns:a16="http://schemas.microsoft.com/office/drawing/2014/main" val="1084471012"/>
                    </a:ext>
                  </a:extLst>
                </a:gridCol>
              </a:tblGrid>
              <a:tr h="50355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Дата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28.10.2024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10.01.2025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09.04.2025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139558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МАОУ «СОШ № 1»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55897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№2»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0422285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№3»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357183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4»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450259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«ООШ №</a:t>
                      </a:r>
                      <a:r>
                        <a:rPr lang="ru-RU" sz="1600" baseline="0" dirty="0" smtClean="0"/>
                        <a:t> 5»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602089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6»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480199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7»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554784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8»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356083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9»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191588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10»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055842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МАОУ «СОШ № 12»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402646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14»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979485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16»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4422861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17»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020178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18»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23567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МБОУ «СОШ № 19»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783327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МАОУ</a:t>
                      </a:r>
                      <a:r>
                        <a:rPr lang="ru-RU" sz="1600" baseline="0" dirty="0" smtClean="0"/>
                        <a:t> «Лицей №21»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265048"/>
                  </a:ext>
                </a:extLst>
              </a:tr>
              <a:tr h="31782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МАОУ «СОШ № 56»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+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6382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11590" y="5390293"/>
            <a:ext cx="6560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Посещаемость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77985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Прямоугольник 2"/>
          <p:cNvSpPr/>
          <p:nvPr/>
        </p:nvSpPr>
        <p:spPr>
          <a:xfrm>
            <a:off x="727710" y="557887"/>
            <a:ext cx="8782050" cy="518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Организационные формы работы: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консультаций по актуальным проблемам образования;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разработка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анализ олимпиадных заданий;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изучение и распространение педагогического опыта учителей;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знакомство с новейшими достижениями в области образования;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открытые уроки, мастер-классы, методические дни, предметные недели;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наполнение материалами сайта ИМЦ;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в районных проектах и конкурсах работ учителей и учащихся.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371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TextBox 2"/>
          <p:cNvSpPr txBox="1"/>
          <p:nvPr/>
        </p:nvSpPr>
        <p:spPr>
          <a:xfrm>
            <a:off x="735330" y="1690688"/>
            <a:ext cx="88887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Проблемы: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Низкая </a:t>
            </a:r>
            <a:r>
              <a:rPr lang="ru-RU" sz="2800" dirty="0" err="1" smtClean="0"/>
              <a:t>вовлечённость</a:t>
            </a:r>
            <a:r>
              <a:rPr lang="ru-RU" sz="2800" dirty="0" smtClean="0"/>
              <a:t> педагогов отдельных ОО в работу методического объединения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/>
              <a:t>Высокая загруженность педагогов или отсутствие специалистов (особенно в сельских ОО)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06666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</p:spPr>
      </p:pic>
      <p:sp>
        <p:nvSpPr>
          <p:cNvPr id="3" name="Прямоугольник 2"/>
          <p:cNvSpPr/>
          <p:nvPr/>
        </p:nvSpPr>
        <p:spPr>
          <a:xfrm>
            <a:off x="838200" y="1690688"/>
            <a:ext cx="8865870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уровня профессиональной компетенции педагогов.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Внедрение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современных технологий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деятельностного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типа в образовательную практику.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положительного отношения к современным образовательным концепциям у педагогов.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Успешное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участие школьников в предметных олимпиадах, конкурсах, научно-исследовательской и проектной деятельности.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интереса учащихся к предмету.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880" y="525780"/>
            <a:ext cx="704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Планирование на 2025 – 2026 учебный год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938116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349</Words>
  <Application>Microsoft Office PowerPoint</Application>
  <PresentationFormat>Широкоэкранный</PresentationFormat>
  <Paragraphs>76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Liberation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dcterms:created xsi:type="dcterms:W3CDTF">2025-04-28T04:05:01Z</dcterms:created>
  <dcterms:modified xsi:type="dcterms:W3CDTF">2025-04-28T08:17:20Z</dcterms:modified>
</cp:coreProperties>
</file>