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8" autoAdjust="0"/>
    <p:restoredTop sz="94660"/>
  </p:normalViewPr>
  <p:slideViewPr>
    <p:cSldViewPr snapToGrid="0">
      <p:cViewPr>
        <p:scale>
          <a:sx n="33" d="100"/>
          <a:sy n="33" d="100"/>
        </p:scale>
        <p:origin x="3990" y="18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4789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9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6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3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685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27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00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323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72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01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30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3444DBB-9A21-41E3-917E-28EFE3C209B5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4D48C04E-3BE5-484D-AA5F-95161B807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013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0C70BB"/>
              </a:clrFrom>
              <a:clrTo>
                <a:srgbClr val="0C70B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62" y="2120871"/>
            <a:ext cx="2019231" cy="27935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0995" y="2521572"/>
            <a:ext cx="6352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Liberation Serif" panose="02020603050405020304" pitchFamily="18" charset="0"/>
              </a:rPr>
              <a:t>Селиверстов Евгений Александрович</a:t>
            </a:r>
            <a:r>
              <a:rPr lang="ru-RU" sz="2400" b="1" dirty="0" smtClean="0">
                <a:latin typeface="Liberation Serif" panose="02020603050405020304" pitchFamily="18" charset="0"/>
              </a:rPr>
              <a:t>, </a:t>
            </a:r>
          </a:p>
          <a:p>
            <a:pPr algn="ctr"/>
            <a:r>
              <a:rPr lang="ru-RU" sz="2400" b="1" dirty="0" smtClean="0">
                <a:latin typeface="Liberation Serif" panose="02020603050405020304" pitchFamily="18" charset="0"/>
              </a:rPr>
              <a:t>Руководитель </a:t>
            </a:r>
            <a:r>
              <a:rPr lang="ru-RU" sz="2400" b="1" dirty="0" smtClean="0">
                <a:latin typeface="Liberation Serif" panose="02020603050405020304" pitchFamily="18" charset="0"/>
              </a:rPr>
              <a:t>ММО учителей </a:t>
            </a:r>
            <a:r>
              <a:rPr lang="ru-RU" sz="2400" b="1" dirty="0" smtClean="0">
                <a:latin typeface="Liberation Serif" panose="02020603050405020304" pitchFamily="18" charset="0"/>
              </a:rPr>
              <a:t>информатики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821" y="3631969"/>
            <a:ext cx="80336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Публичный отчет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за 2024-2025 </a:t>
            </a:r>
            <a:r>
              <a:rPr lang="ru-RU" sz="3200" b="1" dirty="0" smtClean="0"/>
              <a:t>гг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57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96837"/>
            <a:ext cx="10515600" cy="804863"/>
          </a:xfrm>
        </p:spPr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1041400"/>
            <a:ext cx="10998200" cy="54991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/>
              <a:t>• Направлять деятельность учителей на такие формы, и методы обучения, которые учитывают интересы и потребности учащихся, и направляют их на </a:t>
            </a:r>
            <a:r>
              <a:rPr lang="ru-RU" sz="1600" dirty="0" err="1" smtClean="0"/>
              <a:t>деятельностный</a:t>
            </a:r>
            <a:r>
              <a:rPr lang="ru-RU" sz="1600" dirty="0" smtClean="0"/>
              <a:t> подход в получении знаний. </a:t>
            </a:r>
          </a:p>
          <a:p>
            <a:pPr marL="0" indent="0" algn="just">
              <a:buNone/>
            </a:pPr>
            <a:r>
              <a:rPr lang="ru-RU" sz="1600" dirty="0" smtClean="0"/>
              <a:t>• Повышать эффективность деятельности учителей по созданию оптимальных условий для получения школьниками качественного образования при сохранении их здоровья в условиях цифровой реальности. </a:t>
            </a:r>
          </a:p>
          <a:p>
            <a:pPr marL="0" indent="0" algn="just">
              <a:buNone/>
            </a:pPr>
            <a:r>
              <a:rPr lang="ru-RU" sz="1600" dirty="0" smtClean="0"/>
              <a:t>• Совершенствовать работу с одаренными детьми. </a:t>
            </a:r>
          </a:p>
          <a:p>
            <a:pPr marL="0" indent="0" algn="just">
              <a:buNone/>
            </a:pPr>
            <a:r>
              <a:rPr lang="ru-RU" sz="1600" dirty="0" smtClean="0"/>
              <a:t>• Продолжить работу по повышению профессионального уровня педагогов, участию учителей в конкурсах педагогического мастерства. </a:t>
            </a:r>
          </a:p>
          <a:p>
            <a:pPr marL="0" indent="0" algn="just">
              <a:buNone/>
            </a:pPr>
            <a:r>
              <a:rPr lang="ru-RU" sz="1600" dirty="0" smtClean="0"/>
              <a:t>• Развивать мотивацию педагогов к самообразованию, дальнейшему профессиональному росту, к поиску новых подходов и методов максимального использования образовательной среды школьного кабинета информатики, цифровых образовательных ресурсов в урочной и внеурочной деятельности, в условиях дистанционного обучения. </a:t>
            </a:r>
          </a:p>
          <a:p>
            <a:pPr marL="0" indent="0" algn="just">
              <a:buNone/>
            </a:pPr>
            <a:r>
              <a:rPr lang="ru-RU" sz="1600" dirty="0" smtClean="0"/>
              <a:t>• Обобщить передовой педагогический опыт через участие в конкурсах, конференциях, семинарах, при проведении </a:t>
            </a:r>
            <a:r>
              <a:rPr lang="ru-RU" sz="1600" dirty="0" err="1" smtClean="0"/>
              <a:t>вебинаров</a:t>
            </a:r>
            <a:r>
              <a:rPr lang="ru-RU" sz="1600" dirty="0" smtClean="0"/>
              <a:t> для обучающихся, выбравших информатику для ГИА.</a:t>
            </a:r>
          </a:p>
          <a:p>
            <a:pPr marL="0" indent="0" algn="just">
              <a:buNone/>
            </a:pPr>
            <a:r>
              <a:rPr lang="ru-RU" sz="1600" dirty="0" smtClean="0"/>
              <a:t> • Активизировать работу учителей с одаренными детьми через разнообразные формы и методы обучения, проектно-исследовательскую, конкурсную деятельность учащихся. </a:t>
            </a:r>
          </a:p>
          <a:p>
            <a:pPr marL="0" indent="0" algn="just">
              <a:buNone/>
            </a:pPr>
            <a:r>
              <a:rPr lang="ru-RU" sz="1600" dirty="0" smtClean="0"/>
              <a:t>• Более качественно проводить подготовку учащихся к предметным олимпиадам и ГИА.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1737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56" y="190103"/>
            <a:ext cx="10515600" cy="848519"/>
          </a:xfrm>
        </p:spPr>
        <p:txBody>
          <a:bodyPr/>
          <a:lstStyle/>
          <a:p>
            <a:r>
              <a:rPr lang="ru-RU" dirty="0"/>
              <a:t>Посещаемость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265" y="1075531"/>
            <a:ext cx="523009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28.10.2024</a:t>
            </a:r>
          </a:p>
          <a:p>
            <a:pPr marL="0" indent="0" algn="ctr">
              <a:buNone/>
            </a:pPr>
            <a:r>
              <a:rPr lang="ru-RU" sz="2400" b="1" dirty="0" smtClean="0"/>
              <a:t>Собрание № 1</a:t>
            </a:r>
          </a:p>
          <a:p>
            <a:pPr marL="0" indent="0">
              <a:buNone/>
            </a:pPr>
            <a:r>
              <a:rPr lang="ru-RU" sz="2400" b="1" dirty="0" smtClean="0"/>
              <a:t>Присутствовало</a:t>
            </a:r>
            <a:r>
              <a:rPr lang="ru-RU" sz="2400" dirty="0" smtClean="0"/>
              <a:t> 11 человек.</a:t>
            </a:r>
          </a:p>
          <a:p>
            <a:pPr marL="0" indent="0">
              <a:buNone/>
            </a:pPr>
            <a:r>
              <a:rPr lang="ru-RU" sz="2400" b="1" dirty="0" smtClean="0"/>
              <a:t>Выступали</a:t>
            </a:r>
            <a:r>
              <a:rPr lang="ru-RU" sz="2400" dirty="0" smtClean="0"/>
              <a:t>: Селиверстов Е.А.</a:t>
            </a:r>
          </a:p>
          <a:p>
            <a:pPr marL="0" indent="0">
              <a:buNone/>
            </a:pPr>
            <a:r>
              <a:rPr lang="ru-RU" sz="2400" dirty="0" err="1" smtClean="0"/>
              <a:t>Тютина</a:t>
            </a:r>
            <a:r>
              <a:rPr lang="ru-RU" sz="2400" dirty="0" smtClean="0"/>
              <a:t> Г.С., </a:t>
            </a:r>
            <a:r>
              <a:rPr lang="ru-RU" sz="2400" dirty="0" err="1" smtClean="0"/>
              <a:t>Лагунова</a:t>
            </a:r>
            <a:r>
              <a:rPr lang="ru-RU" sz="2400" dirty="0" smtClean="0"/>
              <a:t> Е.П.</a:t>
            </a:r>
          </a:p>
          <a:p>
            <a:pPr marL="0" indent="0">
              <a:buNone/>
            </a:pPr>
            <a:r>
              <a:rPr lang="ru-RU" sz="2400" dirty="0" smtClean="0"/>
              <a:t>Попова И.В.</a:t>
            </a:r>
            <a:endParaRPr lang="ru-RU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907807" y="1454051"/>
            <a:ext cx="5230091" cy="2343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/>
              <a:t>10.01.2025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/>
              <a:t>Методическая игра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Участие </a:t>
            </a:r>
            <a:r>
              <a:rPr lang="ru-RU" sz="2400" dirty="0" err="1" smtClean="0"/>
              <a:t>Типаева</a:t>
            </a:r>
            <a:r>
              <a:rPr lang="ru-RU" sz="2400" dirty="0" smtClean="0"/>
              <a:t> Е.Н., Гладких Д.А., </a:t>
            </a:r>
            <a:r>
              <a:rPr lang="ru-RU" sz="2400" dirty="0" err="1" smtClean="0"/>
              <a:t>Тютина</a:t>
            </a:r>
            <a:r>
              <a:rPr lang="ru-RU" sz="2400" dirty="0" smtClean="0"/>
              <a:t> Г.С., Соловьев Н.А.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42689"/>
          <a:stretch/>
        </p:blipFill>
        <p:spPr>
          <a:xfrm>
            <a:off x="304981" y="4213226"/>
            <a:ext cx="5210975" cy="2238374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907808" y="4213226"/>
            <a:ext cx="5230091" cy="2565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/>
              <a:t>09.04.2024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/>
              <a:t>Собрание № 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/>
              <a:t>Присутствовало</a:t>
            </a:r>
            <a:r>
              <a:rPr lang="ru-RU" sz="2400" dirty="0" smtClean="0"/>
              <a:t> 12 человек.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b="1" dirty="0" smtClean="0"/>
              <a:t>Выступали</a:t>
            </a:r>
            <a:r>
              <a:rPr lang="ru-RU" sz="2400" dirty="0" smtClean="0"/>
              <a:t>: Селиверстов Е.А.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 smtClean="0"/>
              <a:t>Соловьев Н.А., </a:t>
            </a:r>
            <a:r>
              <a:rPr lang="ru-RU" sz="2400" dirty="0" err="1" smtClean="0"/>
              <a:t>Свалова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0850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Основные направления и мероприятия, формы и их эффективность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9372" y="2603501"/>
            <a:ext cx="2789428" cy="157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dirty="0" smtClean="0"/>
              <a:t>ВПР</a:t>
            </a:r>
            <a:endParaRPr lang="ru-RU" sz="88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491478" y="2837341"/>
            <a:ext cx="2789428" cy="157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6600" dirty="0" smtClean="0"/>
              <a:t>ОГЭ</a:t>
            </a:r>
            <a:endParaRPr lang="ru-RU" sz="66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982972" y="4879820"/>
            <a:ext cx="2370328" cy="1092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6600" dirty="0" smtClean="0"/>
              <a:t>ГИА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179241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9692640" cy="1325562"/>
          </a:xfrm>
        </p:spPr>
        <p:txBody>
          <a:bodyPr/>
          <a:lstStyle/>
          <a:p>
            <a:r>
              <a:rPr lang="ru-RU" dirty="0"/>
              <a:t>Проблемы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3700"/>
            <a:ext cx="104394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Большая загруженность педагогов</a:t>
            </a:r>
          </a:p>
          <a:p>
            <a:pPr marL="0" indent="0">
              <a:buNone/>
            </a:pPr>
            <a:r>
              <a:rPr lang="ru-RU" sz="2400" dirty="0" smtClean="0"/>
              <a:t>Территориальная разобщенность</a:t>
            </a:r>
          </a:p>
          <a:p>
            <a:pPr marL="0" indent="0">
              <a:buNone/>
            </a:pPr>
            <a:r>
              <a:rPr lang="ru-RU" sz="2400" dirty="0" smtClean="0"/>
              <a:t>Низкий процент участия в педагогических конкурсах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ВПР 7-8кл – сложность, конфликт с концепцией преподавания информатики. </a:t>
            </a:r>
          </a:p>
          <a:p>
            <a:pPr marL="0" indent="0">
              <a:buNone/>
            </a:pPr>
            <a:r>
              <a:rPr lang="ru-RU" sz="2400" dirty="0" smtClean="0"/>
              <a:t>ГИА ОГЭ 2026-… изменения в КИМ, участие Свердловской области в эксперименте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04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072" y="0"/>
            <a:ext cx="9692640" cy="825500"/>
          </a:xfrm>
        </p:spPr>
        <p:txBody>
          <a:bodyPr/>
          <a:lstStyle/>
          <a:p>
            <a:r>
              <a:rPr lang="ru-RU" dirty="0"/>
              <a:t>Перспективы, планирование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072" y="1206500"/>
            <a:ext cx="10498328" cy="511810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sz="2400" dirty="0" smtClean="0"/>
              <a:t>Расширение методической копилки. </a:t>
            </a:r>
          </a:p>
          <a:p>
            <a:pPr marL="514350" indent="-514350" algn="just">
              <a:buAutoNum type="arabicPeriod"/>
            </a:pPr>
            <a:r>
              <a:rPr lang="ru-RU" sz="2400" dirty="0" smtClean="0"/>
              <a:t>Изменение формы взаимодействия педагогов. Уход от круглых столов и конференций. </a:t>
            </a:r>
          </a:p>
          <a:p>
            <a:pPr marL="514350" indent="-514350" algn="just">
              <a:buAutoNum type="arabicPeriod"/>
            </a:pPr>
            <a:r>
              <a:rPr lang="ru-RU" sz="2400" dirty="0" smtClean="0"/>
              <a:t>Проведение выездных сессий в других школах (?)</a:t>
            </a:r>
          </a:p>
          <a:p>
            <a:pPr marL="514350" indent="-514350" algn="just">
              <a:buAutoNum type="arabicPeriod"/>
            </a:pPr>
            <a:r>
              <a:rPr lang="ru-RU" sz="2400" dirty="0" smtClean="0"/>
              <a:t>Организация сетевого взаимодействия с центрами дополнительного образования.</a:t>
            </a:r>
          </a:p>
          <a:p>
            <a:pPr marL="514350" indent="-514350" algn="just">
              <a:buAutoNum type="arabicPeriod"/>
            </a:pPr>
            <a:r>
              <a:rPr lang="ru-RU" sz="2400" dirty="0" smtClean="0"/>
              <a:t>Обобщение материально-технической базы кабинетов информатики и «Точки Роста». Составление общих рекомендаций по выбору оборудования и их использованию.</a:t>
            </a:r>
          </a:p>
        </p:txBody>
      </p:sp>
    </p:spTree>
    <p:extLst>
      <p:ext uri="{BB962C8B-B14F-4D97-AF65-F5344CB8AC3E}">
        <p14:creationId xmlns:p14="http://schemas.microsoft.com/office/powerpoint/2010/main" val="2996954674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243</TotalTime>
  <Words>350</Words>
  <Application>Microsoft Office PowerPoint</Application>
  <PresentationFormat>Широкоэкранный</PresentationFormat>
  <Paragraphs>46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Schoolbook</vt:lpstr>
      <vt:lpstr>Liberation Serif</vt:lpstr>
      <vt:lpstr>Wingdings 2</vt:lpstr>
      <vt:lpstr>View</vt:lpstr>
      <vt:lpstr>Презентация PowerPoint</vt:lpstr>
      <vt:lpstr>Цели и задачи</vt:lpstr>
      <vt:lpstr>Посещаемость</vt:lpstr>
      <vt:lpstr>Основные направления и мероприятия, формы и их эффективность</vt:lpstr>
      <vt:lpstr>Проблемы</vt:lpstr>
      <vt:lpstr>Перспективы, планирование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Admin317</dc:creator>
  <cp:lastModifiedBy>Admin317</cp:lastModifiedBy>
  <cp:revision>27</cp:revision>
  <dcterms:created xsi:type="dcterms:W3CDTF">2025-04-28T04:42:10Z</dcterms:created>
  <dcterms:modified xsi:type="dcterms:W3CDTF">2025-04-28T08:45:49Z</dcterms:modified>
</cp:coreProperties>
</file>