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98" autoAdjust="0"/>
    <p:restoredTop sz="94660"/>
  </p:normalViewPr>
  <p:slideViewPr>
    <p:cSldViewPr snapToGrid="0">
      <p:cViewPr>
        <p:scale>
          <a:sx n="33" d="100"/>
          <a:sy n="33" d="100"/>
        </p:scale>
        <p:origin x="3990" y="18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3444DBB-9A21-41E3-917E-28EFE3C209B5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45720" tIns="45720" rIns="45720" bIns="45720" rtlCol="0" anchor="ctr">
            <a:normAutofit/>
          </a:bodyPr>
          <a:lstStyle>
            <a:lvl1pPr>
              <a:defRPr lang="en-US"/>
            </a:lvl1pPr>
          </a:lstStyle>
          <a:p>
            <a:fld id="{4D48C04E-3BE5-484D-AA5F-95161B807E2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47891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4DBB-9A21-41E3-917E-28EFE3C209B5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8C04E-3BE5-484D-AA5F-95161B807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649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4DBB-9A21-41E3-917E-28EFE3C209B5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8C04E-3BE5-484D-AA5F-95161B807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969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4DBB-9A21-41E3-917E-28EFE3C209B5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8C04E-3BE5-484D-AA5F-95161B807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333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4DBB-9A21-41E3-917E-28EFE3C209B5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8C04E-3BE5-484D-AA5F-95161B807E2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6856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4DBB-9A21-41E3-917E-28EFE3C209B5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8C04E-3BE5-484D-AA5F-95161B807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270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7879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6480" y="1717879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lang="en-US" sz="2000" b="0" kern="1200" spc="10" baseline="0" dirty="0">
                <a:solidFill>
                  <a:schemeClr val="tx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4DBB-9A21-41E3-917E-28EFE3C209B5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8C04E-3BE5-484D-AA5F-95161B807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001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4DBB-9A21-41E3-917E-28EFE3C209B5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8C04E-3BE5-484D-AA5F-95161B807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323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4DBB-9A21-41E3-917E-28EFE3C209B5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8C04E-3BE5-484D-AA5F-95161B807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729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4DBB-9A21-41E3-917E-28EFE3C209B5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8C04E-3BE5-484D-AA5F-95161B807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010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4DBB-9A21-41E3-917E-28EFE3C209B5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8C04E-3BE5-484D-AA5F-95161B807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303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3444DBB-9A21-41E3-917E-28EFE3C209B5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969696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rgbClr val="777777"/>
                </a:solidFill>
              </a:defRPr>
            </a:lvl1pPr>
          </a:lstStyle>
          <a:p>
            <a:fld id="{4D48C04E-3BE5-484D-AA5F-95161B807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8013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clrChange>
              <a:clrFrom>
                <a:srgbClr val="0C70BB"/>
              </a:clrFrom>
              <a:clrTo>
                <a:srgbClr val="0C70B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2662" y="2120871"/>
            <a:ext cx="2019231" cy="27935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60995" y="2521572"/>
            <a:ext cx="63521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Liberation Serif" panose="02020603050405020304" pitchFamily="18" charset="0"/>
              </a:rPr>
              <a:t>Селиверстов Евгений Александрович</a:t>
            </a:r>
            <a:r>
              <a:rPr lang="ru-RU" sz="2400" b="1" dirty="0" smtClean="0">
                <a:latin typeface="Liberation Serif" panose="02020603050405020304" pitchFamily="18" charset="0"/>
              </a:rPr>
              <a:t>, </a:t>
            </a:r>
          </a:p>
          <a:p>
            <a:pPr algn="ctr"/>
            <a:r>
              <a:rPr lang="ru-RU" sz="2400" b="1" dirty="0" smtClean="0">
                <a:latin typeface="Liberation Serif" panose="02020603050405020304" pitchFamily="18" charset="0"/>
              </a:rPr>
              <a:t>Руководитель </a:t>
            </a:r>
            <a:r>
              <a:rPr lang="ru-RU" sz="2400" b="1" dirty="0" smtClean="0">
                <a:latin typeface="Liberation Serif" panose="02020603050405020304" pitchFamily="18" charset="0"/>
              </a:rPr>
              <a:t>ММО учителей </a:t>
            </a:r>
            <a:r>
              <a:rPr lang="ru-RU" sz="2400" b="1" dirty="0" smtClean="0">
                <a:latin typeface="Liberation Serif" panose="02020603050405020304" pitchFamily="18" charset="0"/>
              </a:rPr>
              <a:t>информатики</a:t>
            </a:r>
            <a:endParaRPr lang="ru-RU" sz="2400" b="1" dirty="0">
              <a:latin typeface="Liberation Serif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4821" y="3631969"/>
            <a:ext cx="80336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Публичный отчет </a:t>
            </a:r>
            <a:endParaRPr lang="ru-RU" sz="3200" b="1" dirty="0" smtClean="0"/>
          </a:p>
          <a:p>
            <a:pPr algn="ctr"/>
            <a:r>
              <a:rPr lang="ru-RU" sz="3200" b="1" dirty="0" smtClean="0"/>
              <a:t>за 2024-2025 </a:t>
            </a:r>
            <a:r>
              <a:rPr lang="ru-RU" sz="3200" b="1" dirty="0" smtClean="0"/>
              <a:t>гг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0579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00" y="96837"/>
            <a:ext cx="10515600" cy="804863"/>
          </a:xfrm>
        </p:spPr>
        <p:txBody>
          <a:bodyPr/>
          <a:lstStyle/>
          <a:p>
            <a:r>
              <a:rPr lang="ru-RU" dirty="0" smtClean="0"/>
              <a:t>Цели и 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500" y="1041400"/>
            <a:ext cx="10998200" cy="54991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dirty="0" smtClean="0"/>
              <a:t>• Направлять деятельность учителей на такие формы, и методы обучения, которые учитывают интересы и потребности учащихся, и направляют их на </a:t>
            </a:r>
            <a:r>
              <a:rPr lang="ru-RU" sz="1600" dirty="0" err="1" smtClean="0"/>
              <a:t>деятельностный</a:t>
            </a:r>
            <a:r>
              <a:rPr lang="ru-RU" sz="1600" dirty="0" smtClean="0"/>
              <a:t> подход в получении знаний. </a:t>
            </a:r>
          </a:p>
          <a:p>
            <a:pPr marL="0" indent="0" algn="just">
              <a:buNone/>
            </a:pPr>
            <a:r>
              <a:rPr lang="ru-RU" sz="1600" dirty="0" smtClean="0"/>
              <a:t>• Повышать эффективность деятельности учителей по созданию оптимальных условий для получения школьниками качественного образования при сохранении их здоровья в условиях цифровой реальности. </a:t>
            </a:r>
          </a:p>
          <a:p>
            <a:pPr marL="0" indent="0" algn="just">
              <a:buNone/>
            </a:pPr>
            <a:r>
              <a:rPr lang="ru-RU" sz="1600" dirty="0" smtClean="0"/>
              <a:t>• Совершенствовать работу с одаренными детьми. </a:t>
            </a:r>
          </a:p>
          <a:p>
            <a:pPr marL="0" indent="0" algn="just">
              <a:buNone/>
            </a:pPr>
            <a:r>
              <a:rPr lang="ru-RU" sz="1600" dirty="0" smtClean="0"/>
              <a:t>• Продолжить работу по повышению профессионального уровня педагогов, участию учителей в конкурсах педагогического мастерства. </a:t>
            </a:r>
          </a:p>
          <a:p>
            <a:pPr marL="0" indent="0" algn="just">
              <a:buNone/>
            </a:pPr>
            <a:r>
              <a:rPr lang="ru-RU" sz="1600" dirty="0" smtClean="0"/>
              <a:t>• Развивать мотивацию педагогов к самообразованию, дальнейшему профессиональному росту, к поиску новых подходов и методов максимального использования образовательной среды школьного кабинета информатики, цифровых образовательных ресурсов в урочной и внеурочной деятельности, в условиях дистанционного обучения. </a:t>
            </a:r>
          </a:p>
          <a:p>
            <a:pPr marL="0" indent="0" algn="just">
              <a:buNone/>
            </a:pPr>
            <a:r>
              <a:rPr lang="ru-RU" sz="1600" dirty="0" smtClean="0"/>
              <a:t>• Обобщить передовой педагогический опыт через участие в конкурсах, конференциях, семинарах, при проведении </a:t>
            </a:r>
            <a:r>
              <a:rPr lang="ru-RU" sz="1600" dirty="0" err="1" smtClean="0"/>
              <a:t>вебинаров</a:t>
            </a:r>
            <a:r>
              <a:rPr lang="ru-RU" sz="1600" dirty="0" smtClean="0"/>
              <a:t> для обучающихся, выбравших информатику для ГИА.</a:t>
            </a:r>
          </a:p>
          <a:p>
            <a:pPr marL="0" indent="0" algn="just">
              <a:buNone/>
            </a:pPr>
            <a:r>
              <a:rPr lang="ru-RU" sz="1600" dirty="0" smtClean="0"/>
              <a:t> • Активизировать работу учителей с одаренными детьми через разнообразные формы и методы обучения, проектно-исследовательскую, конкурсную деятельность учащихся. </a:t>
            </a:r>
          </a:p>
          <a:p>
            <a:pPr marL="0" indent="0" algn="just">
              <a:buNone/>
            </a:pPr>
            <a:r>
              <a:rPr lang="ru-RU" sz="1600" dirty="0" smtClean="0"/>
              <a:t>• Более качественно проводить подготовку учащихся к предметным олимпиадам и ГИА.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817376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556" y="190103"/>
            <a:ext cx="10515600" cy="848519"/>
          </a:xfrm>
        </p:spPr>
        <p:txBody>
          <a:bodyPr/>
          <a:lstStyle/>
          <a:p>
            <a:r>
              <a:rPr lang="ru-RU" dirty="0"/>
              <a:t>Посещаемость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4265" y="1075531"/>
            <a:ext cx="5230091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 smtClean="0"/>
              <a:t>28.10.2024</a:t>
            </a:r>
          </a:p>
          <a:p>
            <a:pPr marL="0" indent="0" algn="ctr">
              <a:buNone/>
            </a:pPr>
            <a:r>
              <a:rPr lang="ru-RU" sz="2400" b="1" dirty="0" smtClean="0"/>
              <a:t>Собрание № 1</a:t>
            </a:r>
          </a:p>
          <a:p>
            <a:pPr marL="0" indent="0">
              <a:buNone/>
            </a:pPr>
            <a:r>
              <a:rPr lang="ru-RU" sz="2400" b="1" dirty="0" smtClean="0"/>
              <a:t>Присутствовало</a:t>
            </a:r>
            <a:r>
              <a:rPr lang="ru-RU" sz="2400" dirty="0" smtClean="0"/>
              <a:t> 11 человек.</a:t>
            </a:r>
          </a:p>
          <a:p>
            <a:pPr marL="0" indent="0">
              <a:buNone/>
            </a:pPr>
            <a:r>
              <a:rPr lang="ru-RU" sz="2400" b="1" dirty="0" smtClean="0"/>
              <a:t>Выступали</a:t>
            </a:r>
            <a:r>
              <a:rPr lang="ru-RU" sz="2400" dirty="0" smtClean="0"/>
              <a:t>: Селиверстов Е.А.</a:t>
            </a:r>
          </a:p>
          <a:p>
            <a:pPr marL="0" indent="0">
              <a:buNone/>
            </a:pPr>
            <a:r>
              <a:rPr lang="ru-RU" sz="2400" dirty="0" err="1" smtClean="0"/>
              <a:t>Тютина</a:t>
            </a:r>
            <a:r>
              <a:rPr lang="ru-RU" sz="2400" dirty="0" smtClean="0"/>
              <a:t> Г.С., </a:t>
            </a:r>
            <a:r>
              <a:rPr lang="ru-RU" sz="2400" dirty="0" err="1" smtClean="0"/>
              <a:t>Лагунова</a:t>
            </a:r>
            <a:r>
              <a:rPr lang="ru-RU" sz="2400" dirty="0" smtClean="0"/>
              <a:t> Е.П.</a:t>
            </a:r>
          </a:p>
          <a:p>
            <a:pPr marL="0" indent="0">
              <a:buNone/>
            </a:pPr>
            <a:r>
              <a:rPr lang="ru-RU" sz="2400" dirty="0" smtClean="0"/>
              <a:t>Попова И.В.</a:t>
            </a:r>
            <a:endParaRPr lang="ru-RU" sz="24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5907807" y="1454051"/>
            <a:ext cx="5230091" cy="23437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b="1" dirty="0" smtClean="0"/>
              <a:t>10.01.2025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b="1" dirty="0" smtClean="0"/>
              <a:t>Методическая игра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2400" b="1" dirty="0" smtClean="0"/>
              <a:t>Участие </a:t>
            </a:r>
            <a:r>
              <a:rPr lang="ru-RU" sz="2400" dirty="0" err="1" smtClean="0"/>
              <a:t>Типаева</a:t>
            </a:r>
            <a:r>
              <a:rPr lang="ru-RU" sz="2400" dirty="0" smtClean="0"/>
              <a:t> Е.Н., Гладких Д.А., </a:t>
            </a:r>
            <a:r>
              <a:rPr lang="ru-RU" sz="2400" dirty="0" err="1" smtClean="0"/>
              <a:t>Тютина</a:t>
            </a:r>
            <a:r>
              <a:rPr lang="ru-RU" sz="2400" dirty="0" smtClean="0"/>
              <a:t> Г.С., Соловьев Н.А.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t="42689"/>
          <a:stretch/>
        </p:blipFill>
        <p:spPr>
          <a:xfrm>
            <a:off x="304981" y="4213226"/>
            <a:ext cx="5210975" cy="2238374"/>
          </a:xfrm>
          <a:prstGeom prst="rect">
            <a:avLst/>
          </a:prstGeom>
        </p:spPr>
      </p:pic>
      <p:sp>
        <p:nvSpPr>
          <p:cNvPr id="8" name="Объект 2"/>
          <p:cNvSpPr txBox="1">
            <a:spLocks/>
          </p:cNvSpPr>
          <p:nvPr/>
        </p:nvSpPr>
        <p:spPr>
          <a:xfrm>
            <a:off x="5907808" y="4213226"/>
            <a:ext cx="5230091" cy="2565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b="1" dirty="0" smtClean="0"/>
              <a:t>09.04.2024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b="1" dirty="0" smtClean="0"/>
              <a:t>Собрание № 2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2400" b="1" dirty="0" smtClean="0"/>
              <a:t>Присутствовало</a:t>
            </a:r>
            <a:r>
              <a:rPr lang="ru-RU" sz="2400" dirty="0" smtClean="0"/>
              <a:t> 12 человек.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ru-RU" sz="2400" b="1" dirty="0" smtClean="0"/>
              <a:t>Выступали</a:t>
            </a:r>
            <a:r>
              <a:rPr lang="ru-RU" sz="2400" dirty="0" smtClean="0"/>
              <a:t>: Селиверстов Е.А.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2400" dirty="0" smtClean="0"/>
              <a:t>Соловьев Н.А., </a:t>
            </a:r>
            <a:r>
              <a:rPr lang="ru-RU" sz="2400" dirty="0" err="1" smtClean="0"/>
              <a:t>Свалова</a:t>
            </a:r>
            <a:r>
              <a:rPr lang="ru-RU" sz="2400" dirty="0" smtClean="0"/>
              <a:t> О.М.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08505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/>
              <a:t>Основные направления и мероприятия, формы и их эффективность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49372" y="2603501"/>
            <a:ext cx="2789428" cy="157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8800" dirty="0" smtClean="0"/>
              <a:t>ВПР</a:t>
            </a:r>
            <a:endParaRPr lang="ru-RU" sz="88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491478" y="2837341"/>
            <a:ext cx="2789428" cy="157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6600" dirty="0" smtClean="0"/>
              <a:t>ОГЭ</a:t>
            </a:r>
            <a:endParaRPr lang="ru-RU" sz="6600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4982972" y="4879820"/>
            <a:ext cx="2370328" cy="1092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6600" dirty="0" smtClean="0"/>
              <a:t>ГИА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4179241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9692640" cy="1325562"/>
          </a:xfrm>
        </p:spPr>
        <p:txBody>
          <a:bodyPr/>
          <a:lstStyle/>
          <a:p>
            <a:r>
              <a:rPr lang="ru-RU" dirty="0"/>
              <a:t>Проблемы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63700"/>
            <a:ext cx="104394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Большая загруженность педагогов</a:t>
            </a:r>
          </a:p>
          <a:p>
            <a:pPr marL="0" indent="0">
              <a:buNone/>
            </a:pPr>
            <a:r>
              <a:rPr lang="ru-RU" sz="2400" dirty="0" smtClean="0"/>
              <a:t>Территориальная разобщенность</a:t>
            </a:r>
          </a:p>
          <a:p>
            <a:pPr marL="0" indent="0">
              <a:buNone/>
            </a:pPr>
            <a:r>
              <a:rPr lang="ru-RU" sz="2400" dirty="0" smtClean="0"/>
              <a:t>Низкий процент участия в педагогических конкурсах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ВПР 7-8кл – сложность, конфликт с концепцией преподавания информатики. </a:t>
            </a:r>
          </a:p>
          <a:p>
            <a:pPr marL="0" indent="0">
              <a:buNone/>
            </a:pPr>
            <a:r>
              <a:rPr lang="ru-RU" sz="2400" dirty="0" smtClean="0"/>
              <a:t>ГИА ОГЭ 2026-… изменения в КИМ, участие Свердловской области в эксперименте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04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072" y="0"/>
            <a:ext cx="9692640" cy="825500"/>
          </a:xfrm>
        </p:spPr>
        <p:txBody>
          <a:bodyPr/>
          <a:lstStyle/>
          <a:p>
            <a:r>
              <a:rPr lang="ru-RU" dirty="0"/>
              <a:t>Перспективы, планирование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6072" y="1206500"/>
            <a:ext cx="10498328" cy="5118100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ru-RU" sz="2400" dirty="0" smtClean="0"/>
              <a:t>Расширение методической копилки. </a:t>
            </a:r>
          </a:p>
          <a:p>
            <a:pPr marL="514350" indent="-514350" algn="just">
              <a:buAutoNum type="arabicPeriod"/>
            </a:pPr>
            <a:r>
              <a:rPr lang="ru-RU" sz="2400" dirty="0" smtClean="0"/>
              <a:t>Изменение формы взаимодействия педагогов. Уход от круглых столов и конференций. </a:t>
            </a:r>
          </a:p>
          <a:p>
            <a:pPr marL="514350" indent="-514350" algn="just">
              <a:buAutoNum type="arabicPeriod"/>
            </a:pPr>
            <a:r>
              <a:rPr lang="ru-RU" sz="2400" dirty="0" smtClean="0"/>
              <a:t>Проведение выездных сессий в других школах (?)</a:t>
            </a:r>
          </a:p>
          <a:p>
            <a:pPr marL="514350" indent="-514350" algn="just">
              <a:buAutoNum type="arabicPeriod"/>
            </a:pPr>
            <a:r>
              <a:rPr lang="ru-RU" sz="2400" dirty="0" smtClean="0"/>
              <a:t>Организация сетевого взаимодействия с центрами дополнительного образования.</a:t>
            </a:r>
          </a:p>
          <a:p>
            <a:pPr marL="514350" indent="-514350" algn="just">
              <a:buAutoNum type="arabicPeriod"/>
            </a:pPr>
            <a:r>
              <a:rPr lang="ru-RU" sz="2400" dirty="0" smtClean="0"/>
              <a:t>Обобщение материально-технической базы кабинетов информатики и «Точки Роста». Составление общих рекомендаций по выбору оборудования и их использованию.</a:t>
            </a:r>
          </a:p>
        </p:txBody>
      </p:sp>
    </p:spTree>
    <p:extLst>
      <p:ext uri="{BB962C8B-B14F-4D97-AF65-F5344CB8AC3E}">
        <p14:creationId xmlns:p14="http://schemas.microsoft.com/office/powerpoint/2010/main" val="2996954674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B4B30"/>
      </a:accent2>
      <a:accent3>
        <a:srgbClr val="B5AE53"/>
      </a:accent3>
      <a:accent4>
        <a:srgbClr val="6F6A7A"/>
      </a:accent4>
      <a:accent5>
        <a:srgbClr val="E8B54D"/>
      </a:accent5>
      <a:accent6>
        <a:srgbClr val="8A7952"/>
      </a:accent6>
      <a:hlink>
        <a:srgbClr val="9F9F0B"/>
      </a:hlink>
      <a:folHlink>
        <a:srgbClr val="B2B2B2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3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866257B-E5CE-4C43-9210-F2DE76BE10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TM03457515[[fn=Вид]]</Template>
  <TotalTime>243</TotalTime>
  <Words>350</Words>
  <Application>Microsoft Office PowerPoint</Application>
  <PresentationFormat>Широкоэкранный</PresentationFormat>
  <Paragraphs>46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Century Schoolbook</vt:lpstr>
      <vt:lpstr>Liberation Serif</vt:lpstr>
      <vt:lpstr>Wingdings 2</vt:lpstr>
      <vt:lpstr>View</vt:lpstr>
      <vt:lpstr>Презентация PowerPoint</vt:lpstr>
      <vt:lpstr>Цели и задачи</vt:lpstr>
      <vt:lpstr>Посещаемость</vt:lpstr>
      <vt:lpstr>Основные направления и мероприятия, формы и их эффективность</vt:lpstr>
      <vt:lpstr>Проблемы</vt:lpstr>
      <vt:lpstr>Перспективы, планирование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Admin317</dc:creator>
  <cp:lastModifiedBy>Admin317</cp:lastModifiedBy>
  <cp:revision>27</cp:revision>
  <dcterms:created xsi:type="dcterms:W3CDTF">2025-04-28T04:42:10Z</dcterms:created>
  <dcterms:modified xsi:type="dcterms:W3CDTF">2025-04-28T08:45:49Z</dcterms:modified>
</cp:coreProperties>
</file>