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9" r:id="rId1"/>
  </p:sldMasterIdLst>
  <p:notesMasterIdLst>
    <p:notesMasterId r:id="rId20"/>
  </p:notesMasterIdLst>
  <p:sldIdLst>
    <p:sldId id="256" r:id="rId2"/>
    <p:sldId id="720" r:id="rId3"/>
    <p:sldId id="716" r:id="rId4"/>
    <p:sldId id="717" r:id="rId5"/>
    <p:sldId id="718" r:id="rId6"/>
    <p:sldId id="715" r:id="rId7"/>
    <p:sldId id="722" r:id="rId8"/>
    <p:sldId id="719" r:id="rId9"/>
    <p:sldId id="701" r:id="rId10"/>
    <p:sldId id="723" r:id="rId11"/>
    <p:sldId id="724" r:id="rId12"/>
    <p:sldId id="725" r:id="rId13"/>
    <p:sldId id="726" r:id="rId14"/>
    <p:sldId id="728" r:id="rId15"/>
    <p:sldId id="729" r:id="rId16"/>
    <p:sldId id="692" r:id="rId17"/>
    <p:sldId id="697" r:id="rId18"/>
    <p:sldId id="73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C16A2-4178-4B8B-BEB2-CCE45C0EC1D5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9372C6-3BCD-4ABC-B28D-81C30EC6E1B9}">
      <dgm:prSet phldrT="[Текст]" custT="1"/>
      <dgm:spPr/>
      <dgm:t>
        <a:bodyPr/>
        <a:lstStyle/>
        <a:p>
          <a:pPr>
            <a:buClrTx/>
            <a:buSzPts val="3600"/>
            <a:buFont typeface="Arial" panose="020B0604020202020204" pitchFamily="34" charset="0"/>
            <a:buChar char="•"/>
          </a:pPr>
          <a:r>
            <a:rPr lang="ru-RU" sz="2000" dirty="0"/>
            <a:t>Деятельность учителя, команды учителей </a:t>
          </a:r>
          <a:r>
            <a:rPr lang="en-US" sz="2000" dirty="0"/>
            <a:t/>
          </a:r>
          <a:br>
            <a:rPr lang="en-US" sz="2000" dirty="0"/>
          </a:br>
          <a:r>
            <a:rPr lang="ru-RU" sz="2000" dirty="0"/>
            <a:t>на уроках и вне уроков на предметном, меж- и метапредметном уровне, организация воспитательной работы в школе</a:t>
          </a:r>
        </a:p>
      </dgm:t>
    </dgm:pt>
    <dgm:pt modelId="{D1768E01-F13C-41D0-8E5C-5ECFEC8B422C}" type="parTrans" cxnId="{726566E4-5378-45A3-A782-E27FD7000262}">
      <dgm:prSet/>
      <dgm:spPr/>
      <dgm:t>
        <a:bodyPr/>
        <a:lstStyle/>
        <a:p>
          <a:endParaRPr lang="ru-RU"/>
        </a:p>
      </dgm:t>
    </dgm:pt>
    <dgm:pt modelId="{8280801F-6242-463A-B3A8-B7CB97AFA9B3}" type="sibTrans" cxnId="{726566E4-5378-45A3-A782-E27FD7000262}">
      <dgm:prSet/>
      <dgm:spPr/>
      <dgm:t>
        <a:bodyPr/>
        <a:lstStyle/>
        <a:p>
          <a:endParaRPr lang="ru-RU"/>
        </a:p>
      </dgm:t>
    </dgm:pt>
    <dgm:pt modelId="{CA078CFB-5A5F-4572-90BF-6D410E46BB1C}">
      <dgm:prSet phldrT="[Текст]" custT="1"/>
      <dgm:spPr/>
      <dgm:t>
        <a:bodyPr/>
        <a:lstStyle/>
        <a:p>
          <a:pPr>
            <a:buClrTx/>
            <a:buSzPts val="3600"/>
            <a:buFont typeface="Arial" panose="020B0604020202020204" pitchFamily="34" charset="0"/>
            <a:buChar char="•"/>
          </a:pPr>
          <a:r>
            <a:rPr lang="ru-RU" sz="2000" dirty="0"/>
            <a:t>Разнообразные виды познавательной и коммуникативной деятельности ученика (репродуктивная, творческая, проектно-исследовательская и т.д.) </a:t>
          </a:r>
        </a:p>
      </dgm:t>
    </dgm:pt>
    <dgm:pt modelId="{5344E9CA-D438-44C6-B8A4-A07C0457534D}" type="parTrans" cxnId="{75549BC8-E598-48F2-B744-3CCFC788D88C}">
      <dgm:prSet/>
      <dgm:spPr/>
      <dgm:t>
        <a:bodyPr/>
        <a:lstStyle/>
        <a:p>
          <a:endParaRPr lang="ru-RU"/>
        </a:p>
      </dgm:t>
    </dgm:pt>
    <dgm:pt modelId="{FE8DC941-B9ED-4722-A883-C9B4D017A9E6}" type="sibTrans" cxnId="{75549BC8-E598-48F2-B744-3CCFC788D88C}">
      <dgm:prSet/>
      <dgm:spPr/>
      <dgm:t>
        <a:bodyPr/>
        <a:lstStyle/>
        <a:p>
          <a:endParaRPr lang="ru-RU"/>
        </a:p>
      </dgm:t>
    </dgm:pt>
    <dgm:pt modelId="{AA981529-0078-4745-9BC9-538167062D8F}">
      <dgm:prSet custT="1"/>
      <dgm:spPr/>
      <dgm:t>
        <a:bodyPr/>
        <a:lstStyle/>
        <a:p>
          <a:pPr>
            <a:buClrTx/>
            <a:buSzPts val="3600"/>
            <a:buFont typeface="Arial" panose="020B0604020202020204" pitchFamily="34" charset="0"/>
            <a:buChar char="•"/>
          </a:pPr>
          <a:r>
            <a:rPr lang="ru-RU" sz="2000" dirty="0"/>
            <a:t>Деятельность родителей </a:t>
          </a:r>
          <a:r>
            <a:rPr lang="en-US" sz="2000" dirty="0"/>
            <a:t>—</a:t>
          </a:r>
          <a:r>
            <a:rPr lang="ru-RU" sz="2000" dirty="0"/>
            <a:t> запрос системе образования,  мотивация </a:t>
          </a:r>
          <a:r>
            <a:rPr lang="en-US" sz="2000" dirty="0"/>
            <a:t/>
          </a:r>
          <a:br>
            <a:rPr lang="en-US" sz="2000" dirty="0"/>
          </a:br>
          <a:r>
            <a:rPr lang="ru-RU" sz="2000" dirty="0"/>
            <a:t> и поддержка ребенка, непосредственная помощь  ребенку и учителю </a:t>
          </a:r>
        </a:p>
      </dgm:t>
    </dgm:pt>
    <dgm:pt modelId="{27EBC631-C630-4F02-860C-B2F8B9EFE23D}" type="parTrans" cxnId="{BDBF0E3D-DBD6-441E-9D3B-AB20D91EC08A}">
      <dgm:prSet/>
      <dgm:spPr/>
      <dgm:t>
        <a:bodyPr/>
        <a:lstStyle/>
        <a:p>
          <a:endParaRPr lang="ru-RU"/>
        </a:p>
      </dgm:t>
    </dgm:pt>
    <dgm:pt modelId="{63D64C2F-E320-4B7A-B06D-73C25324F97D}" type="sibTrans" cxnId="{BDBF0E3D-DBD6-441E-9D3B-AB20D91EC08A}">
      <dgm:prSet/>
      <dgm:spPr/>
      <dgm:t>
        <a:bodyPr/>
        <a:lstStyle/>
        <a:p>
          <a:endParaRPr lang="ru-RU"/>
        </a:p>
      </dgm:t>
    </dgm:pt>
    <dgm:pt modelId="{C5FF0402-52A2-45C0-BEC0-2F562C464C0A}" type="pres">
      <dgm:prSet presAssocID="{54CC16A2-4178-4B8B-BEB2-CCE45C0EC1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A0F54F5-BD69-43EC-99EA-99748920C523}" type="pres">
      <dgm:prSet presAssocID="{54CC16A2-4178-4B8B-BEB2-CCE45C0EC1D5}" presName="pyramid" presStyleLbl="node1" presStyleIdx="0" presStyleCnt="1"/>
      <dgm:spPr/>
    </dgm:pt>
    <dgm:pt modelId="{A319808D-722B-478A-B562-26986A2DD9E5}" type="pres">
      <dgm:prSet presAssocID="{54CC16A2-4178-4B8B-BEB2-CCE45C0EC1D5}" presName="theList" presStyleCnt="0"/>
      <dgm:spPr/>
    </dgm:pt>
    <dgm:pt modelId="{0715C486-2910-4B50-9A43-E5A6683C5269}" type="pres">
      <dgm:prSet presAssocID="{CF9372C6-3BCD-4ABC-B28D-81C30EC6E1B9}" presName="aNode" presStyleLbl="fgAcc1" presStyleIdx="0" presStyleCnt="3" custScaleX="231208" custScaleY="194876" custLinFactY="1876" custLinFactNeighborX="41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41641-A344-42C2-9E26-5DFAD1D65DD6}" type="pres">
      <dgm:prSet presAssocID="{CF9372C6-3BCD-4ABC-B28D-81C30EC6E1B9}" presName="aSpace" presStyleCnt="0"/>
      <dgm:spPr/>
    </dgm:pt>
    <dgm:pt modelId="{8A43FF88-DF81-4985-9B8B-7A6AF169E346}" type="pres">
      <dgm:prSet presAssocID="{CA078CFB-5A5F-4572-90BF-6D410E46BB1C}" presName="aNode" presStyleLbl="fgAcc1" presStyleIdx="1" presStyleCnt="3" custScaleX="220258" custScaleY="150890" custLinFactY="11040" custLinFactNeighborX="40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3BA6-0482-43EB-90A6-47AD8BDBB4DA}" type="pres">
      <dgm:prSet presAssocID="{CA078CFB-5A5F-4572-90BF-6D410E46BB1C}" presName="aSpace" presStyleCnt="0"/>
      <dgm:spPr/>
    </dgm:pt>
    <dgm:pt modelId="{1EC6D0CE-F233-4D5D-BB5B-76970B466841}" type="pres">
      <dgm:prSet presAssocID="{AA981529-0078-4745-9BC9-538167062D8F}" presName="aNode" presStyleLbl="fgAcc1" presStyleIdx="2" presStyleCnt="3" custScaleX="215224" custScaleY="168489" custLinFactY="30783" custLinFactNeighborX="40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FE49B-B3FF-42CE-BF81-2CDFC18F0295}" type="pres">
      <dgm:prSet presAssocID="{AA981529-0078-4745-9BC9-538167062D8F}" presName="aSpace" presStyleCnt="0"/>
      <dgm:spPr/>
    </dgm:pt>
  </dgm:ptLst>
  <dgm:cxnLst>
    <dgm:cxn modelId="{75549BC8-E598-48F2-B744-3CCFC788D88C}" srcId="{54CC16A2-4178-4B8B-BEB2-CCE45C0EC1D5}" destId="{CA078CFB-5A5F-4572-90BF-6D410E46BB1C}" srcOrd="1" destOrd="0" parTransId="{5344E9CA-D438-44C6-B8A4-A07C0457534D}" sibTransId="{FE8DC941-B9ED-4722-A883-C9B4D017A9E6}"/>
    <dgm:cxn modelId="{C4B7A828-F246-4E2A-92F7-D3364B10DA8C}" type="presOf" srcId="{CA078CFB-5A5F-4572-90BF-6D410E46BB1C}" destId="{8A43FF88-DF81-4985-9B8B-7A6AF169E346}" srcOrd="0" destOrd="0" presId="urn:microsoft.com/office/officeart/2005/8/layout/pyramid2"/>
    <dgm:cxn modelId="{7F3B0FC3-4D89-4993-B125-CB6B5AE42BD8}" type="presOf" srcId="{54CC16A2-4178-4B8B-BEB2-CCE45C0EC1D5}" destId="{C5FF0402-52A2-45C0-BEC0-2F562C464C0A}" srcOrd="0" destOrd="0" presId="urn:microsoft.com/office/officeart/2005/8/layout/pyramid2"/>
    <dgm:cxn modelId="{BDBF0E3D-DBD6-441E-9D3B-AB20D91EC08A}" srcId="{54CC16A2-4178-4B8B-BEB2-CCE45C0EC1D5}" destId="{AA981529-0078-4745-9BC9-538167062D8F}" srcOrd="2" destOrd="0" parTransId="{27EBC631-C630-4F02-860C-B2F8B9EFE23D}" sibTransId="{63D64C2F-E320-4B7A-B06D-73C25324F97D}"/>
    <dgm:cxn modelId="{8CFECC65-7119-4543-8866-365DE18B0E4D}" type="presOf" srcId="{CF9372C6-3BCD-4ABC-B28D-81C30EC6E1B9}" destId="{0715C486-2910-4B50-9A43-E5A6683C5269}" srcOrd="0" destOrd="0" presId="urn:microsoft.com/office/officeart/2005/8/layout/pyramid2"/>
    <dgm:cxn modelId="{0D9EE8C2-8BA6-4807-9285-943B4DF98879}" type="presOf" srcId="{AA981529-0078-4745-9BC9-538167062D8F}" destId="{1EC6D0CE-F233-4D5D-BB5B-76970B466841}" srcOrd="0" destOrd="0" presId="urn:microsoft.com/office/officeart/2005/8/layout/pyramid2"/>
    <dgm:cxn modelId="{726566E4-5378-45A3-A782-E27FD7000262}" srcId="{54CC16A2-4178-4B8B-BEB2-CCE45C0EC1D5}" destId="{CF9372C6-3BCD-4ABC-B28D-81C30EC6E1B9}" srcOrd="0" destOrd="0" parTransId="{D1768E01-F13C-41D0-8E5C-5ECFEC8B422C}" sibTransId="{8280801F-6242-463A-B3A8-B7CB97AFA9B3}"/>
    <dgm:cxn modelId="{D9A3801C-0C6F-471B-8581-56552D1B134B}" type="presParOf" srcId="{C5FF0402-52A2-45C0-BEC0-2F562C464C0A}" destId="{6A0F54F5-BD69-43EC-99EA-99748920C523}" srcOrd="0" destOrd="0" presId="urn:microsoft.com/office/officeart/2005/8/layout/pyramid2"/>
    <dgm:cxn modelId="{B0A5B59B-87DC-474F-A878-11FA6B28E540}" type="presParOf" srcId="{C5FF0402-52A2-45C0-BEC0-2F562C464C0A}" destId="{A319808D-722B-478A-B562-26986A2DD9E5}" srcOrd="1" destOrd="0" presId="urn:microsoft.com/office/officeart/2005/8/layout/pyramid2"/>
    <dgm:cxn modelId="{C1320C89-DF26-4D07-BD05-C43EE60B666B}" type="presParOf" srcId="{A319808D-722B-478A-B562-26986A2DD9E5}" destId="{0715C486-2910-4B50-9A43-E5A6683C5269}" srcOrd="0" destOrd="0" presId="urn:microsoft.com/office/officeart/2005/8/layout/pyramid2"/>
    <dgm:cxn modelId="{1100C6A3-DDDE-4472-99F8-A63C46FC28A8}" type="presParOf" srcId="{A319808D-722B-478A-B562-26986A2DD9E5}" destId="{AE841641-A344-42C2-9E26-5DFAD1D65DD6}" srcOrd="1" destOrd="0" presId="urn:microsoft.com/office/officeart/2005/8/layout/pyramid2"/>
    <dgm:cxn modelId="{64013888-B407-43B6-B870-E3C6C994ACA6}" type="presParOf" srcId="{A319808D-722B-478A-B562-26986A2DD9E5}" destId="{8A43FF88-DF81-4985-9B8B-7A6AF169E346}" srcOrd="2" destOrd="0" presId="urn:microsoft.com/office/officeart/2005/8/layout/pyramid2"/>
    <dgm:cxn modelId="{9C1910DA-DEDC-4536-9F5F-191AADA023BA}" type="presParOf" srcId="{A319808D-722B-478A-B562-26986A2DD9E5}" destId="{85213BA6-0482-43EB-90A6-47AD8BDBB4DA}" srcOrd="3" destOrd="0" presId="urn:microsoft.com/office/officeart/2005/8/layout/pyramid2"/>
    <dgm:cxn modelId="{C6B52490-960A-4DEE-A876-C6ADD337BB36}" type="presParOf" srcId="{A319808D-722B-478A-B562-26986A2DD9E5}" destId="{1EC6D0CE-F233-4D5D-BB5B-76970B466841}" srcOrd="4" destOrd="0" presId="urn:microsoft.com/office/officeart/2005/8/layout/pyramid2"/>
    <dgm:cxn modelId="{DAB3037E-3A8E-415A-AF30-76E2018771C9}" type="presParOf" srcId="{A319808D-722B-478A-B562-26986A2DD9E5}" destId="{B41FE49B-B3FF-42CE-BF81-2CDFC18F02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F54F5-BD69-43EC-99EA-99748920C523}">
      <dsp:nvSpPr>
        <dsp:cNvPr id="0" name=""/>
        <dsp:cNvSpPr/>
      </dsp:nvSpPr>
      <dsp:spPr>
        <a:xfrm>
          <a:off x="-22222" y="0"/>
          <a:ext cx="3933838" cy="59566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C486-2910-4B50-9A43-E5A6683C5269}">
      <dsp:nvSpPr>
        <dsp:cNvPr id="0" name=""/>
        <dsp:cNvSpPr/>
      </dsp:nvSpPr>
      <dsp:spPr>
        <a:xfrm>
          <a:off x="267205" y="720917"/>
          <a:ext cx="5911977" cy="1682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600"/>
            <a:buFont typeface="Arial" panose="020B0604020202020204" pitchFamily="34" charset="0"/>
            <a:buChar char="•"/>
          </a:pPr>
          <a:r>
            <a:rPr lang="ru-RU" sz="2000" kern="1200" dirty="0"/>
            <a:t>Деятельность учителя, команды учителей </a:t>
          </a:r>
          <a:r>
            <a:rPr lang="en-US" sz="2000" kern="1200" dirty="0"/>
            <a:t/>
          </a:r>
          <a:br>
            <a:rPr lang="en-US" sz="2000" kern="1200" dirty="0"/>
          </a:br>
          <a:r>
            <a:rPr lang="ru-RU" sz="2000" kern="1200" dirty="0"/>
            <a:t>на уроках и вне уроков на предметном, меж- и метапредметном уровне, организация воспитательной работы в школе</a:t>
          </a:r>
        </a:p>
      </dsp:txBody>
      <dsp:txXfrm>
        <a:off x="349327" y="803039"/>
        <a:ext cx="5747733" cy="1518024"/>
      </dsp:txXfrm>
    </dsp:sp>
    <dsp:sp modelId="{8A43FF88-DF81-4985-9B8B-7A6AF169E346}">
      <dsp:nvSpPr>
        <dsp:cNvPr id="0" name=""/>
        <dsp:cNvSpPr/>
      </dsp:nvSpPr>
      <dsp:spPr>
        <a:xfrm>
          <a:off x="510887" y="2590201"/>
          <a:ext cx="5631986" cy="1302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07943"/>
              <a:satOff val="7781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600"/>
            <a:buFont typeface="Arial" panose="020B0604020202020204" pitchFamily="34" charset="0"/>
            <a:buChar char="•"/>
          </a:pPr>
          <a:r>
            <a:rPr lang="ru-RU" sz="2000" kern="1200" dirty="0"/>
            <a:t>Разнообразные виды познавательной и коммуникативной деятельности ученика (репродуктивная, творческая, проектно-исследовательская и т.д.) </a:t>
          </a:r>
        </a:p>
      </dsp:txBody>
      <dsp:txXfrm>
        <a:off x="574473" y="2653787"/>
        <a:ext cx="5504814" cy="1175387"/>
      </dsp:txXfrm>
    </dsp:sp>
    <dsp:sp modelId="{1EC6D0CE-F233-4D5D-BB5B-76970B466841}">
      <dsp:nvSpPr>
        <dsp:cNvPr id="0" name=""/>
        <dsp:cNvSpPr/>
      </dsp:nvSpPr>
      <dsp:spPr>
        <a:xfrm>
          <a:off x="575247" y="4171098"/>
          <a:ext cx="5503267" cy="1454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600"/>
            <a:buFont typeface="Arial" panose="020B0604020202020204" pitchFamily="34" charset="0"/>
            <a:buChar char="•"/>
          </a:pPr>
          <a:r>
            <a:rPr lang="ru-RU" sz="2000" kern="1200" dirty="0"/>
            <a:t>Деятельность родителей </a:t>
          </a:r>
          <a:r>
            <a:rPr lang="en-US" sz="2000" kern="1200" dirty="0"/>
            <a:t>—</a:t>
          </a:r>
          <a:r>
            <a:rPr lang="ru-RU" sz="2000" kern="1200" dirty="0"/>
            <a:t> запрос системе образования,  мотивация </a:t>
          </a:r>
          <a:r>
            <a:rPr lang="en-US" sz="2000" kern="1200" dirty="0"/>
            <a:t/>
          </a:r>
          <a:br>
            <a:rPr lang="en-US" sz="2000" kern="1200" dirty="0"/>
          </a:br>
          <a:r>
            <a:rPr lang="ru-RU" sz="2000" kern="1200" dirty="0"/>
            <a:t> и поддержка ребенка, непосредственная помощь  ребенку и учителю </a:t>
          </a:r>
        </a:p>
      </dsp:txBody>
      <dsp:txXfrm>
        <a:off x="646249" y="4242100"/>
        <a:ext cx="5361263" cy="131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7B59-6CD7-4F73-B83B-7F4C9F2D00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4247-F1B9-41E4-B59D-C5C6D70B3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5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2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7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2C15C-195B-4257-8AE7-FA59FBAB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61" y="618308"/>
            <a:ext cx="8596668" cy="316891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Развитие читательской грамотности как одно из основных условий формирования профессионально и социально компетентной личности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2697" y="3944983"/>
            <a:ext cx="5860869" cy="2029097"/>
          </a:xfrm>
        </p:spPr>
        <p:txBody>
          <a:bodyPr>
            <a:normAutofit/>
          </a:bodyPr>
          <a:lstStyle/>
          <a:p>
            <a:r>
              <a:rPr lang="ru-RU" dirty="0" smtClean="0"/>
              <a:t>Нестерова Наталья Михайловна, руководитель ШМО учителей гуманитарного цикла МАОУ «Школа №13», учитель русского языка и литературы</a:t>
            </a:r>
          </a:p>
          <a:p>
            <a:r>
              <a:rPr lang="ru-RU" dirty="0" smtClean="0"/>
              <a:t>ВКК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93683" cy="94923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формирования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навыков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чтения: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489167"/>
            <a:ext cx="9024015" cy="4552196"/>
          </a:xfrm>
        </p:spPr>
        <p:txBody>
          <a:bodyPr/>
          <a:lstStyle/>
          <a:p>
            <a:r>
              <a:rPr lang="ru-RU" sz="2400" dirty="0"/>
              <a:t>научить осознанно, правильно, выразительно читать; </a:t>
            </a:r>
          </a:p>
          <a:p>
            <a:r>
              <a:rPr lang="ru-RU" sz="2400" dirty="0" smtClean="0"/>
              <a:t>извлекать </a:t>
            </a:r>
            <a:r>
              <a:rPr lang="ru-RU" sz="2400" dirty="0"/>
              <a:t>из текстов интересную и полезную информацию; </a:t>
            </a:r>
          </a:p>
          <a:p>
            <a:r>
              <a:rPr lang="ru-RU" sz="2400" dirty="0" smtClean="0"/>
              <a:t>самостоятельно </a:t>
            </a:r>
            <a:r>
              <a:rPr lang="ru-RU" sz="2400" dirty="0"/>
              <a:t>выбирать книги для чтения; </a:t>
            </a:r>
          </a:p>
          <a:p>
            <a:r>
              <a:rPr lang="ru-RU" sz="2400" dirty="0" smtClean="0"/>
              <a:t>работать </a:t>
            </a:r>
            <a:r>
              <a:rPr lang="ru-RU" sz="2400" dirty="0"/>
              <a:t>с разными источниками информации (словарями, справочниками, в том числе и на электронных носителях); </a:t>
            </a:r>
          </a:p>
          <a:p>
            <a:r>
              <a:rPr lang="ru-RU" sz="2400" dirty="0" smtClean="0"/>
              <a:t>высказывать </a:t>
            </a:r>
            <a:r>
              <a:rPr lang="ru-RU" sz="2400" dirty="0"/>
              <a:t>оценочные суждения о прочитанном произведении; развивать потребность в чтении (самостоятельном, инициативном).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4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Приёмы формирования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читательской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3634"/>
            <a:ext cx="8596668" cy="4746172"/>
          </a:xfrm>
        </p:spPr>
        <p:txBody>
          <a:bodyPr>
            <a:normAutofit/>
          </a:bodyPr>
          <a:lstStyle/>
          <a:p>
            <a:r>
              <a:rPr lang="ru-RU" sz="2400" dirty="0"/>
              <a:t>Чтение с </a:t>
            </a:r>
            <a:r>
              <a:rPr lang="ru-RU" sz="2400" dirty="0" smtClean="0"/>
              <a:t>остановками</a:t>
            </a:r>
          </a:p>
          <a:p>
            <a:r>
              <a:rPr lang="ru-RU" sz="2400" dirty="0" err="1" smtClean="0"/>
              <a:t>Синквейн</a:t>
            </a:r>
            <a:endParaRPr lang="ru-RU" sz="2400" dirty="0" smtClean="0"/>
          </a:p>
          <a:p>
            <a:r>
              <a:rPr lang="ru-RU" sz="2400" dirty="0"/>
              <a:t>Мозговой </a:t>
            </a:r>
            <a:r>
              <a:rPr lang="ru-RU" sz="2400" dirty="0" smtClean="0"/>
              <a:t>штурм</a:t>
            </a:r>
          </a:p>
          <a:p>
            <a:r>
              <a:rPr lang="ru-RU" sz="2400" dirty="0" smtClean="0"/>
              <a:t>Уголки</a:t>
            </a:r>
          </a:p>
          <a:p>
            <a:pPr lvl="0"/>
            <a:r>
              <a:rPr lang="ru-RU" sz="2400" dirty="0"/>
              <a:t>Написание творческих </a:t>
            </a:r>
            <a:r>
              <a:rPr lang="ru-RU" sz="2400" dirty="0" smtClean="0"/>
              <a:t>работ</a:t>
            </a:r>
          </a:p>
          <a:p>
            <a:pPr lvl="0"/>
            <a:r>
              <a:rPr lang="ru-RU" sz="2400" dirty="0"/>
              <a:t>Создание </a:t>
            </a:r>
            <a:r>
              <a:rPr lang="ru-RU" sz="2400" dirty="0" smtClean="0"/>
              <a:t>викторины</a:t>
            </a:r>
          </a:p>
          <a:p>
            <a:pPr lvl="0"/>
            <a:r>
              <a:rPr lang="ru-RU" sz="2400" dirty="0"/>
              <a:t>Логическая </a:t>
            </a:r>
            <a:r>
              <a:rPr lang="ru-RU" sz="2400" dirty="0" smtClean="0"/>
              <a:t>цепочка </a:t>
            </a:r>
          </a:p>
          <a:p>
            <a:pPr lvl="0"/>
            <a:r>
              <a:rPr lang="ru-RU" sz="2400" dirty="0"/>
              <a:t>Читательские </a:t>
            </a:r>
            <a:r>
              <a:rPr lang="ru-RU" sz="2400" dirty="0" smtClean="0"/>
              <a:t>дневники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Синквейн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7389" y="2184694"/>
            <a:ext cx="3649967" cy="38036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Татьяна Ларина </a:t>
            </a:r>
          </a:p>
          <a:p>
            <a:pPr marL="0" indent="0" algn="ctr">
              <a:buNone/>
            </a:pPr>
            <a:r>
              <a:rPr lang="ru-RU" sz="2400" b="1" dirty="0" smtClean="0"/>
              <a:t>(в начале романа)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000" dirty="0"/>
              <a:t>Печальная, молчаливая</a:t>
            </a:r>
          </a:p>
          <a:p>
            <a:pPr marL="0" indent="0" algn="ctr">
              <a:buNone/>
            </a:pPr>
            <a:r>
              <a:rPr lang="ru-RU" sz="2000" dirty="0"/>
              <a:t>Скучала, грустила, мечтала</a:t>
            </a:r>
          </a:p>
          <a:p>
            <a:pPr marL="0" indent="0" algn="ctr">
              <a:buNone/>
            </a:pPr>
            <a:r>
              <a:rPr lang="ru-RU" sz="2000" dirty="0"/>
              <a:t>Часами сидела у окна</a:t>
            </a:r>
          </a:p>
          <a:p>
            <a:pPr marL="0" indent="0" algn="ctr">
              <a:buNone/>
            </a:pPr>
            <a:r>
              <a:rPr lang="ru-RU" sz="2000" dirty="0"/>
              <a:t>Одиночество.</a:t>
            </a:r>
          </a:p>
          <a:p>
            <a:pPr algn="ctr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6195" y="2211983"/>
            <a:ext cx="3621788" cy="3749046"/>
          </a:xfrm>
        </p:spPr>
        <p:txBody>
          <a:bodyPr/>
          <a:lstStyle/>
          <a:p>
            <a:pPr algn="ctr"/>
            <a:r>
              <a:rPr lang="ru-RU" sz="2400" b="1" dirty="0"/>
              <a:t>Татьяна Ларина </a:t>
            </a:r>
          </a:p>
          <a:p>
            <a:pPr marL="0" indent="0" algn="ctr">
              <a:buNone/>
            </a:pPr>
            <a:r>
              <a:rPr lang="ru-RU" sz="2400" b="1" dirty="0" smtClean="0"/>
              <a:t>(</a:t>
            </a:r>
            <a:r>
              <a:rPr lang="ru-RU" sz="2400" b="1" dirty="0"/>
              <a:t>в </a:t>
            </a:r>
            <a:r>
              <a:rPr lang="ru-RU" sz="2400" b="1" dirty="0" smtClean="0"/>
              <a:t>конце </a:t>
            </a:r>
            <a:r>
              <a:rPr lang="ru-RU" sz="2400" b="1" dirty="0"/>
              <a:t>романа</a:t>
            </a:r>
            <a:r>
              <a:rPr lang="ru-RU" sz="2400" b="1" dirty="0" smtClean="0"/>
              <a:t>)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000" dirty="0"/>
              <a:t>Спокойная, роскошная</a:t>
            </a:r>
          </a:p>
          <a:p>
            <a:pPr marL="0" indent="0" algn="ctr">
              <a:buNone/>
            </a:pPr>
            <a:r>
              <a:rPr lang="ru-RU" sz="2000" dirty="0"/>
              <a:t>Читает, объясняет, уходит</a:t>
            </a:r>
          </a:p>
          <a:p>
            <a:pPr marL="0" indent="0" algn="ctr">
              <a:buNone/>
            </a:pPr>
            <a:r>
              <a:rPr lang="ru-RU" sz="2000" dirty="0"/>
              <a:t>Просит Онегина оставить её.</a:t>
            </a:r>
          </a:p>
          <a:p>
            <a:pPr marL="0" indent="0" algn="ctr">
              <a:buNone/>
            </a:pPr>
            <a:r>
              <a:rPr lang="ru-RU" sz="2000" dirty="0"/>
              <a:t>Верность.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878" y="1077569"/>
            <a:ext cx="10171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браз Татьяны в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романе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А. С. Пушкина «Евгений Онегин»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7779231" y="3193958"/>
            <a:ext cx="3384329" cy="281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956194" y="2237738"/>
            <a:ext cx="3384329" cy="374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s://avatars.dzeninfra.ru/get-ynews/271828/d0d8328bcdb093c4ab5fdc1c584df60c/360x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24484"/>
          <a:stretch/>
        </p:blipFill>
        <p:spPr bwMode="auto">
          <a:xfrm>
            <a:off x="4003889" y="3193958"/>
            <a:ext cx="2977082" cy="26980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ворческое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сочинение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532586"/>
            <a:ext cx="4293911" cy="4868214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Пересказ текста от первого лица</a:t>
            </a:r>
          </a:p>
          <a:p>
            <a:pPr marL="0" indent="0">
              <a:buNone/>
            </a:pPr>
            <a:r>
              <a:rPr lang="ru-RU" dirty="0" smtClean="0"/>
              <a:t>М. Ю. Лермонтов «Листок»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Я маленький дубовый листок, который оторвался от ветки из-за бури. Я укатился до Чёрного моря. Засох и увял я от холода, зноя и горя.</a:t>
            </a:r>
          </a:p>
          <a:p>
            <a:pPr marL="0" indent="0">
              <a:buNone/>
            </a:pPr>
            <a:r>
              <a:rPr lang="ru-RU" dirty="0"/>
              <a:t>	У</a:t>
            </a:r>
            <a:r>
              <a:rPr lang="ru-RU" dirty="0" smtClean="0"/>
              <a:t> Чёрного моря я встретил Чинару. На ветвях её качались райские птицы, которые пели песни о славе морской Царь-девицы.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Я надеялся, что Чинара приютит меня, но она осталась равнодушна к моим мольбам и рассказам.</a:t>
            </a:r>
          </a:p>
          <a:p>
            <a:pPr marL="0" indent="0" algn="r">
              <a:buNone/>
            </a:pPr>
            <a:r>
              <a:rPr lang="ru-RU" dirty="0" smtClean="0"/>
              <a:t>Руслан Д., 6а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9969" y="1532586"/>
            <a:ext cx="5419191" cy="5190186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Сочинение-продолжение романа А.С. Пушкина «Дубровский»</a:t>
            </a:r>
          </a:p>
          <a:p>
            <a:pPr marL="0" indent="0">
              <a:buNone/>
            </a:pPr>
            <a:r>
              <a:rPr lang="ru-RU" dirty="0" smtClean="0"/>
              <a:t>	Когда Владимир Дубровский уехал за границу, он стал защитником и помогал бедным людям. Жизнь Марьи Кирилловны ухудшилась. Она поняла, что её сердце принадлежит Владимиру.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Через много лет судьба </a:t>
            </a:r>
            <a:r>
              <a:rPr lang="ru-RU" dirty="0" smtClean="0"/>
              <a:t>снова </a:t>
            </a:r>
            <a:r>
              <a:rPr lang="ru-RU" dirty="0" smtClean="0"/>
              <a:t>свела их на одной дороге. Они встретились взглядами, и Дубровский понял, что должен защитить Машу от несчастливого брака.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Владимир объяснился с князем </a:t>
            </a:r>
            <a:r>
              <a:rPr lang="ru-RU" dirty="0" err="1" smtClean="0"/>
              <a:t>Верейским</a:t>
            </a:r>
            <a:r>
              <a:rPr lang="ru-RU" dirty="0" smtClean="0"/>
              <a:t>, и увёз Машу к себе за границу. Он стал отличным мужем и отцом.</a:t>
            </a:r>
          </a:p>
          <a:p>
            <a:pPr marL="0" indent="0" algn="r">
              <a:buNone/>
            </a:pPr>
            <a:r>
              <a:rPr lang="ru-RU" dirty="0" smtClean="0"/>
              <a:t>Алёна Б., 6а класс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0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Создание викторины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09" t="20651" r="17983" b="12656"/>
          <a:stretch/>
        </p:blipFill>
        <p:spPr>
          <a:xfrm>
            <a:off x="769515" y="1270000"/>
            <a:ext cx="4124458" cy="310493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35" t="5238" r="443" b="5326"/>
          <a:stretch/>
        </p:blipFill>
        <p:spPr>
          <a:xfrm>
            <a:off x="5615188" y="1270000"/>
            <a:ext cx="6003374" cy="31701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2942" t="20201" r="18358" b="13425"/>
          <a:stretch/>
        </p:blipFill>
        <p:spPr>
          <a:xfrm>
            <a:off x="3376293" y="3753069"/>
            <a:ext cx="4052059" cy="310493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13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Читательские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дневники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128" t="21825" r="23532" b="12462"/>
          <a:stretch/>
        </p:blipFill>
        <p:spPr>
          <a:xfrm>
            <a:off x="677334" y="1270000"/>
            <a:ext cx="4128031" cy="29139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819" t="21287" r="20255" b="6389"/>
          <a:stretch/>
        </p:blipFill>
        <p:spPr>
          <a:xfrm>
            <a:off x="4805365" y="1761156"/>
            <a:ext cx="7021864" cy="48454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129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1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291771"/>
            <a:ext cx="8596668" cy="4749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/>
            <a:r>
              <a:rPr lang="ru-RU" sz="2400" dirty="0"/>
              <a:t>Создавать для текстовой работы мотивацию, «личный вызов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0" indent="0"/>
            <a:r>
              <a:rPr lang="ru-RU" sz="2400" dirty="0"/>
              <a:t>Переводить вербальную информацию в графическую и наоборот</a:t>
            </a:r>
            <a:r>
              <a:rPr lang="ru-RU" sz="2400" dirty="0" smtClean="0"/>
              <a:t>.</a:t>
            </a:r>
          </a:p>
          <a:p>
            <a:pPr marL="0" indent="0"/>
            <a:r>
              <a:rPr lang="ru-RU" sz="2400" dirty="0" smtClean="0"/>
              <a:t>Формировать навык повторного чтения.</a:t>
            </a:r>
          </a:p>
          <a:p>
            <a:pPr marL="0" indent="0"/>
            <a:r>
              <a:rPr lang="ru-RU" sz="2400" dirty="0" smtClean="0"/>
              <a:t>Составлять вопросы разных видов.</a:t>
            </a:r>
            <a:endParaRPr lang="ru-RU" sz="2400" dirty="0"/>
          </a:p>
          <a:p>
            <a:pPr marL="0" indent="0"/>
            <a:r>
              <a:rPr lang="ru-RU" sz="2400" dirty="0" smtClean="0"/>
              <a:t>Использовать возможности курсов  внеурочной деятельности .</a:t>
            </a:r>
          </a:p>
          <a:p>
            <a:pPr marL="0" indent="0"/>
            <a:r>
              <a:rPr lang="ru-RU" sz="2400" dirty="0" smtClean="0"/>
              <a:t>Сотрудничать с учителями-предметниками.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20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BC442-215A-484D-B507-13B4B709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82" y="344129"/>
            <a:ext cx="9507986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Открытые материалы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для оценки Функциональной грамотности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E3F062-BCEF-411C-956F-E6581EDE7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5" t="3886" r="2167" b="5790"/>
          <a:stretch/>
        </p:blipFill>
        <p:spPr>
          <a:xfrm>
            <a:off x="789086" y="1497874"/>
            <a:ext cx="9931165" cy="5320973"/>
          </a:xfrm>
        </p:spPr>
      </p:pic>
    </p:spTree>
    <p:extLst>
      <p:ext uri="{BB962C8B-B14F-4D97-AF65-F5344CB8AC3E}">
        <p14:creationId xmlns:p14="http://schemas.microsoft.com/office/powerpoint/2010/main" val="40352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4" y="248991"/>
            <a:ext cx="9496977" cy="141238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Открытые материалы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оценки читательской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грамотности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70" t="8935" r="8440" b="8143"/>
          <a:stretch/>
        </p:blipFill>
        <p:spPr>
          <a:xfrm>
            <a:off x="1209891" y="1375213"/>
            <a:ext cx="9536486" cy="54827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53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асилий Шукш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9" y="1132115"/>
            <a:ext cx="4418921" cy="47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38610" y="3474720"/>
            <a:ext cx="5673824" cy="24973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Василий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Макарович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Шукшин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советский кинорежиссёр, актёр, сценарист и писатель, заслуженный деятель искусств </a:t>
            </a:r>
            <a:r>
              <a:rPr lang="ru-RU" dirty="0" smtClean="0"/>
              <a:t>РСФСР </a:t>
            </a:r>
          </a:p>
          <a:p>
            <a:pPr marL="0" indent="0">
              <a:buNone/>
            </a:pPr>
            <a:r>
              <a:rPr lang="ru-RU" dirty="0" smtClean="0"/>
              <a:t>Лауреат </a:t>
            </a:r>
            <a:r>
              <a:rPr lang="ru-RU" dirty="0"/>
              <a:t>Ленинской премии, Государственной премии СССР и Государственной премии РСФСР имени братьев </a:t>
            </a:r>
            <a:r>
              <a:rPr lang="ru-RU" dirty="0" smtClean="0"/>
              <a:t>Васильевых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5638610" y="1240971"/>
            <a:ext cx="5247104" cy="212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«Чтение выстраивает целые судьбы»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ункциональная грамотность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9131"/>
            <a:ext cx="9111100" cy="42822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«</a:t>
            </a:r>
            <a:r>
              <a:rPr lang="ru-RU" sz="2800" b="1" dirty="0"/>
              <a:t>Функционально грамотный человек </a:t>
            </a:r>
            <a:r>
              <a:rPr lang="ru-RU" sz="2800" u="sng" dirty="0"/>
              <a:t>способе</a:t>
            </a:r>
            <a:r>
              <a:rPr lang="ru-RU" sz="2800" dirty="0"/>
              <a:t>н </a:t>
            </a:r>
            <a:r>
              <a:rPr lang="ru-RU" sz="2800" u="sng" dirty="0"/>
              <a:t>использовать</a:t>
            </a:r>
            <a:r>
              <a:rPr lang="ru-RU" sz="2800" dirty="0"/>
              <a:t> все постоянно приобретаемые в течение жизни </a:t>
            </a:r>
            <a:r>
              <a:rPr lang="ru-RU" sz="2800" u="sng" dirty="0"/>
              <a:t>знания</a:t>
            </a:r>
            <a:r>
              <a:rPr lang="ru-RU" sz="2800" dirty="0"/>
              <a:t>, </a:t>
            </a:r>
            <a:r>
              <a:rPr lang="ru-RU" sz="2800" u="sng" dirty="0"/>
              <a:t>умения и навыки для решения </a:t>
            </a:r>
            <a:r>
              <a:rPr lang="ru-RU" sz="2800" dirty="0"/>
              <a:t>максимально широкого диапазона </a:t>
            </a:r>
            <a:r>
              <a:rPr lang="ru-RU" sz="2800" u="sng" dirty="0"/>
              <a:t>жизненных задач </a:t>
            </a:r>
            <a:r>
              <a:rPr lang="ru-RU" sz="2800" dirty="0"/>
              <a:t>в различных сферах деятельности, общения и социальных отношений». </a:t>
            </a:r>
            <a:endParaRPr lang="ru-RU" sz="2800" dirty="0" smtClean="0"/>
          </a:p>
          <a:p>
            <a:pPr marL="0" indent="0" algn="r">
              <a:buNone/>
            </a:pPr>
            <a:endParaRPr lang="ru-RU" sz="2200" dirty="0" smtClean="0"/>
          </a:p>
          <a:p>
            <a:pPr marL="0" indent="0" algn="r">
              <a:buNone/>
            </a:pPr>
            <a:r>
              <a:rPr lang="ru-RU" sz="2200" dirty="0" smtClean="0"/>
              <a:t>Алексей </a:t>
            </a:r>
            <a:r>
              <a:rPr lang="ru-RU" sz="2200" dirty="0"/>
              <a:t>Алексеевич Леонтьев (лингвист, психолог, доктор психологических наук и доктор филологических наук).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5306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Глобально компетентная личность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– </a:t>
            </a:r>
            <a:r>
              <a:rPr lang="ru-RU" sz="2800" dirty="0"/>
              <a:t>человек, который способен </a:t>
            </a:r>
            <a:r>
              <a:rPr lang="ru-RU" sz="2800" u="sng" dirty="0"/>
              <a:t>воспринимать </a:t>
            </a:r>
            <a:r>
              <a:rPr lang="ru-RU" sz="2800" dirty="0"/>
              <a:t>местные и глобальные проблемы и вопросы межкультурного взаимодействия, </a:t>
            </a:r>
            <a:r>
              <a:rPr lang="ru-RU" sz="2800" u="sng" dirty="0"/>
              <a:t>понимать</a:t>
            </a:r>
            <a:r>
              <a:rPr lang="ru-RU" sz="2800" dirty="0"/>
              <a:t> и </a:t>
            </a:r>
            <a:r>
              <a:rPr lang="ru-RU" sz="2800" u="sng" dirty="0"/>
              <a:t>оценивать</a:t>
            </a:r>
            <a:r>
              <a:rPr lang="ru-RU" sz="2800" dirty="0"/>
              <a:t> различные точки зрения и мировоззрения, успешно и уважительно </a:t>
            </a:r>
            <a:r>
              <a:rPr lang="ru-RU" sz="2800" u="sng" dirty="0"/>
              <a:t>взаимодействовать</a:t>
            </a:r>
            <a:r>
              <a:rPr lang="ru-RU" sz="2800" dirty="0"/>
              <a:t> с другими людьми, а также ответственно </a:t>
            </a:r>
            <a:r>
              <a:rPr lang="ru-RU" sz="2800" u="sng" dirty="0"/>
              <a:t>действовать</a:t>
            </a:r>
            <a:r>
              <a:rPr lang="ru-RU" sz="2800" dirty="0"/>
              <a:t> для обеспечения устойчивого развития и коллективного благополучия (</a:t>
            </a:r>
            <a:r>
              <a:rPr lang="ru-RU" sz="2800" dirty="0" err="1"/>
              <a:t>soft</a:t>
            </a:r>
            <a:r>
              <a:rPr lang="ru-RU" sz="2800" dirty="0"/>
              <a:t> </a:t>
            </a:r>
            <a:r>
              <a:rPr lang="ru-RU" sz="2800" dirty="0" err="1"/>
              <a:t>skills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9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0" y="609600"/>
            <a:ext cx="10380616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Составляющие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функциональной грамотности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7334" y="1436914"/>
            <a:ext cx="9163352" cy="4937759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300" b="1" dirty="0" smtClean="0"/>
              <a:t>1. Читательская грамотность</a:t>
            </a:r>
          </a:p>
          <a:p>
            <a:pPr marL="0" indent="0" algn="ctr">
              <a:buNone/>
            </a:pPr>
            <a:r>
              <a:rPr lang="ru-RU" sz="3300" b="1" dirty="0" smtClean="0"/>
              <a:t> </a:t>
            </a:r>
          </a:p>
          <a:p>
            <a:pPr algn="ctr"/>
            <a:r>
              <a:rPr lang="ru-RU" sz="3300" b="1" dirty="0" smtClean="0"/>
              <a:t>2. Естественно-научная грамотность</a:t>
            </a:r>
          </a:p>
          <a:p>
            <a:pPr algn="ctr"/>
            <a:endParaRPr lang="ru-RU" sz="3300" b="1" dirty="0" smtClean="0"/>
          </a:p>
          <a:p>
            <a:pPr algn="ctr"/>
            <a:r>
              <a:rPr lang="ru-RU" sz="3300" b="1" dirty="0" smtClean="0"/>
              <a:t>3. Математическая грамотность</a:t>
            </a:r>
          </a:p>
          <a:p>
            <a:pPr algn="ctr"/>
            <a:endParaRPr lang="ru-RU" sz="3300" b="1" dirty="0" smtClean="0"/>
          </a:p>
          <a:p>
            <a:pPr algn="ctr"/>
            <a:r>
              <a:rPr lang="ru-RU" sz="3300" b="1" dirty="0" smtClean="0"/>
              <a:t>4. Финансовая грамотность</a:t>
            </a:r>
          </a:p>
          <a:p>
            <a:pPr algn="ctr"/>
            <a:endParaRPr lang="ru-RU" sz="3300" b="1" dirty="0" smtClean="0"/>
          </a:p>
          <a:p>
            <a:pPr algn="ctr"/>
            <a:r>
              <a:rPr lang="ru-RU" sz="3300" b="1" dirty="0" smtClean="0"/>
              <a:t>5. Креативное мышление</a:t>
            </a:r>
          </a:p>
          <a:p>
            <a:pPr algn="ctr"/>
            <a:endParaRPr lang="ru-RU" sz="3300" b="1" dirty="0" smtClean="0"/>
          </a:p>
          <a:p>
            <a:pPr algn="ctr"/>
            <a:r>
              <a:rPr lang="ru-RU" sz="3300" b="1" dirty="0" smtClean="0"/>
              <a:t>6. Глобальные компетенции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18289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74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Читательская грамотность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6830" y="1858298"/>
            <a:ext cx="8596668" cy="4669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–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Читательская грамотность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 опорой на текст:</a:t>
            </a:r>
          </a:p>
          <a:p>
            <a:r>
              <a:rPr lang="ru-RU" sz="2000" dirty="0" smtClean="0"/>
              <a:t>Нахождение и извлечение нужной информации = логическое мышление, пополнение словарного запаса.</a:t>
            </a:r>
          </a:p>
          <a:p>
            <a:r>
              <a:rPr lang="ru-RU" sz="2000" dirty="0" smtClean="0"/>
              <a:t>Интегрирование и интерпретация сообщения текста = развитие устной и письменной речи, выражение собственных мыслей.</a:t>
            </a:r>
          </a:p>
          <a:p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 опорой на </a:t>
            </a:r>
            <a:r>
              <a:rPr lang="ru-RU" sz="2000" dirty="0" err="1" smtClean="0"/>
              <a:t>внетекстовые</a:t>
            </a:r>
            <a:r>
              <a:rPr lang="ru-RU" sz="2000" dirty="0" smtClean="0"/>
              <a:t> задания:</a:t>
            </a:r>
          </a:p>
          <a:p>
            <a:r>
              <a:rPr lang="ru-RU" sz="2000" dirty="0" smtClean="0"/>
              <a:t>«детальное» осмысление содержания текста, оценка формы и структуры текста.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70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2847" y="1724296"/>
            <a:ext cx="3857896" cy="495278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Формирование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читательской грамотности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как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основа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интеграции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всех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участников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образовательного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процесса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Схема 4">
            <a:extLst>
              <a:ext uri="{FF2B5EF4-FFF2-40B4-BE49-F238E27FC236}">
                <a16:creationId xmlns:a16="http://schemas.microsoft.com/office/drawing/2014/main" id="{4DA776AB-3AA9-4C6E-81B8-2D4CD0C4CA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1372801"/>
              </p:ext>
            </p:extLst>
          </p:nvPr>
        </p:nvGraphicFramePr>
        <p:xfrm>
          <a:off x="4136570" y="330926"/>
          <a:ext cx="6156961" cy="595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3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BD27A-4E91-4EFB-8AE3-B6C1CFEA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2846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Примеры заданий для проверки читательской грамотности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1337" y="1521098"/>
            <a:ext cx="7010400" cy="4635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идеи Ферма погибли, и лишь некоторая часть сохранилась в переписке и обрывочных записях, которые позже опубликовал его сын. </a:t>
            </a:r>
          </a:p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 из этих заметок, сделанная Ферма на полях «Арифметики» древнегреческого математика Диофанта, вошла в историю под именем Великой теоремы Ферма. Ни в физике, ни в химии, ни в биологии, ни в той же математике нет проблемы, которая формулировалась бы так просто, но оставалась нерешенной так долго – более 350 лет.  </a:t>
            </a:r>
          </a:p>
          <a:p>
            <a:pPr marL="0" indent="0" algn="just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…Любопытно, что очевидной практической ценности Великая теорема Ферма не имеет. Но ее формулировка будоражила умы тысяч математиков, и это двигало науку вперед. И сегодня мало кого устраивает решение в 130 страниц. Поэтому силы многих математиков (в основном любителей) брошены на поиски простого и лаконичного доказательства. Хотя этот путь, скорее всего, не приведет никуда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C98D7BEC-C8E7-4EA9-8654-7642FB733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54" y="1521098"/>
            <a:ext cx="4155923" cy="56248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Ферма</a:t>
            </a:r>
            <a:r>
              <a:rPr lang="ru-RU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Задание 3 / 7</a:t>
            </a:r>
            <a:endParaRPr lang="ru-RU" sz="7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теорема Ферма, о которой рассказывает блог, была названа Великой? 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Отметьте </a:t>
            </a:r>
            <a:r>
              <a:rPr lang="ru-RU" sz="6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верный вариант ответа. 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Этой 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теоремой Ферма описал один из важнейших законов мироздания. </a:t>
            </a:r>
            <a:endParaRPr lang="ru-RU" sz="6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Эта теорема нашла применение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физике, химии, биологии.  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Этой теоремой Ферма задал ученым одну из самых трудных задач. 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Эта теорема поставила под сомнение теорему </a:t>
            </a:r>
            <a:r>
              <a:rPr lang="ru-RU" sz="6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Пифагора.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Такое название дал сам Пьер де Ферма. 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495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3501</TotalTime>
  <Words>776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Развитие читательской грамотности как одно из основных условий формирования профессионально и социально компетентной личности</vt:lpstr>
      <vt:lpstr>Презентация PowerPoint</vt:lpstr>
      <vt:lpstr>Функциональная грамотность </vt:lpstr>
      <vt:lpstr>Глобально компетентная личность </vt:lpstr>
      <vt:lpstr>Составляющие функциональной грамотности</vt:lpstr>
      <vt:lpstr>Читательская грамотность </vt:lpstr>
      <vt:lpstr>Читательская грамотность</vt:lpstr>
      <vt:lpstr>Презентация PowerPoint</vt:lpstr>
      <vt:lpstr>Примеры заданий для проверки читательской грамотности</vt:lpstr>
      <vt:lpstr>Задачи формирования навыков чтения: </vt:lpstr>
      <vt:lpstr>Приёмы формирования читательской грамотности</vt:lpstr>
      <vt:lpstr>Синквейн</vt:lpstr>
      <vt:lpstr>Творческое сочинение</vt:lpstr>
      <vt:lpstr>Создание викторины</vt:lpstr>
      <vt:lpstr>Читательские дневники</vt:lpstr>
      <vt:lpstr>Рекомендации</vt:lpstr>
      <vt:lpstr>Открытые материалы  для оценки Функциональной грамотности </vt:lpstr>
      <vt:lpstr>Открытые материалы для оценки читательской грамотности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учебной готовности учащихся 5-ых классов  к формированию навыков смыслового чтения</dc:title>
  <dc:creator>. Administrator</dc:creator>
  <cp:lastModifiedBy>рс</cp:lastModifiedBy>
  <cp:revision>307</cp:revision>
  <dcterms:created xsi:type="dcterms:W3CDTF">2018-09-29T19:17:34Z</dcterms:created>
  <dcterms:modified xsi:type="dcterms:W3CDTF">2024-03-31T14:08:52Z</dcterms:modified>
</cp:coreProperties>
</file>