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66" r:id="rId3"/>
    <p:sldId id="270" r:id="rId4"/>
    <p:sldId id="267" r:id="rId5"/>
    <p:sldId id="268" r:id="rId6"/>
    <p:sldId id="271" r:id="rId7"/>
    <p:sldId id="272" r:id="rId8"/>
    <p:sldId id="273" r:id="rId9"/>
    <p:sldId id="274" r:id="rId10"/>
    <p:sldId id="258" r:id="rId11"/>
    <p:sldId id="26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9D4"/>
    <a:srgbClr val="FF9933"/>
    <a:srgbClr val="33CCFF"/>
    <a:srgbClr val="00FFFF"/>
    <a:srgbClr val="00CCFF"/>
    <a:srgbClr val="FF33CC"/>
    <a:srgbClr val="D7D3CF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%20&#1070;&#1088;&#1100;&#1077;&#1074;&#1085;&#1072;\AppData\Local\Temp\Rar$DIa5328.33638\&#1060;&#1043;%20-%20&#1054;&#1054;&#1054;%202023-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%20&#1070;&#1088;&#1100;&#1077;&#1074;&#1085;&#1072;\AppData\Local\Temp\Rar$DIa5328.33638\&#1060;&#1043;%20-%20&#1054;&#1054;&#1054;%202023-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3;&#1100;&#1075;&#1072;%20&#1070;&#1088;&#1100;&#1077;&#1074;&#1085;&#1072;\AppData\Local\Temp\Rar$DIa5328.33638\&#1060;&#1043;%20-%20&#1054;&#1054;&#1054;%202023-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АГО'!$C$186:$M$186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'свод по АГО'!$C$187:$M$187</c:f>
              <c:numCache>
                <c:formatCode>General</c:formatCode>
                <c:ptCount val="11"/>
                <c:pt idx="0">
                  <c:v>17.5</c:v>
                </c:pt>
                <c:pt idx="1">
                  <c:v>27.9</c:v>
                </c:pt>
                <c:pt idx="2">
                  <c:v>20.100000000000001</c:v>
                </c:pt>
                <c:pt idx="3">
                  <c:v>12.4</c:v>
                </c:pt>
                <c:pt idx="4">
                  <c:v>10.3</c:v>
                </c:pt>
                <c:pt idx="5">
                  <c:v>7</c:v>
                </c:pt>
                <c:pt idx="6">
                  <c:v>2.2000000000000002</c:v>
                </c:pt>
                <c:pt idx="7">
                  <c:v>0.9</c:v>
                </c:pt>
                <c:pt idx="8">
                  <c:v>1.1000000000000001</c:v>
                </c:pt>
                <c:pt idx="9">
                  <c:v>0.6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0-473E-958C-ABD04AA096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54703424"/>
        <c:axId val="1220562304"/>
      </c:barChart>
      <c:catAx>
        <c:axId val="10547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20562304"/>
        <c:crosses val="autoZero"/>
        <c:auto val="1"/>
        <c:lblAlgn val="ctr"/>
        <c:lblOffset val="100"/>
        <c:noMultiLvlLbl val="0"/>
      </c:catAx>
      <c:valAx>
        <c:axId val="12205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5470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D7D3C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недостаточный 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'Свод по ООО АГО'!$A$54:$A$69</c:f>
              <c:strCache>
                <c:ptCount val="16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7"</c:v>
                </c:pt>
                <c:pt idx="6">
                  <c:v>МАОУ "СОШ № 8"</c:v>
                </c:pt>
                <c:pt idx="7">
                  <c:v>МБОУ "СОШ № 9"</c:v>
                </c:pt>
                <c:pt idx="8">
                  <c:v>МБОУ "СОШ № 10"</c:v>
                </c:pt>
                <c:pt idx="9">
                  <c:v>МАОУ "СОШ № 12"</c:v>
                </c:pt>
                <c:pt idx="10">
                  <c:v>МБОУ "СОШ № 14"</c:v>
                </c:pt>
                <c:pt idx="11">
                  <c:v>МБОУ "СОШ № 16"</c:v>
                </c:pt>
                <c:pt idx="12">
                  <c:v>МБОУ "СОШ № 17"</c:v>
                </c:pt>
                <c:pt idx="13">
                  <c:v>МБОУ "СОШ № 19"</c:v>
                </c:pt>
                <c:pt idx="14">
                  <c:v>МАОУ "Лицей № 21"</c:v>
                </c:pt>
                <c:pt idx="15">
                  <c:v>МАОУ СОШ № 56</c:v>
                </c:pt>
              </c:strCache>
            </c:strRef>
          </c:cat>
          <c:val>
            <c:numRef>
              <c:f>'Свод по ООО АГО'!$B$54:$B$69</c:f>
              <c:numCache>
                <c:formatCode>General</c:formatCode>
                <c:ptCount val="16"/>
                <c:pt idx="0">
                  <c:v>3.3</c:v>
                </c:pt>
                <c:pt idx="1">
                  <c:v>31.6</c:v>
                </c:pt>
                <c:pt idx="2">
                  <c:v>35.700000000000003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34.700000000000003</c:v>
                </c:pt>
                <c:pt idx="7">
                  <c:v>29.4</c:v>
                </c:pt>
                <c:pt idx="8">
                  <c:v>54.5</c:v>
                </c:pt>
                <c:pt idx="9">
                  <c:v>31.5</c:v>
                </c:pt>
                <c:pt idx="10">
                  <c:v>57.2</c:v>
                </c:pt>
                <c:pt idx="11">
                  <c:v>66.7</c:v>
                </c:pt>
                <c:pt idx="12">
                  <c:v>33.299999999999997</c:v>
                </c:pt>
                <c:pt idx="13">
                  <c:v>14.3</c:v>
                </c:pt>
                <c:pt idx="14">
                  <c:v>3.8</c:v>
                </c:pt>
                <c:pt idx="15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E-4193-8C58-C7EC68490DEA}"/>
            </c:ext>
          </c:extLst>
        </c:ser>
        <c:ser>
          <c:idx val="1"/>
          <c:order val="1"/>
          <c:tx>
            <c:v>низкий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'Свод по ООО АГО'!$A$54:$A$69</c:f>
              <c:strCache>
                <c:ptCount val="16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7"</c:v>
                </c:pt>
                <c:pt idx="6">
                  <c:v>МАОУ "СОШ № 8"</c:v>
                </c:pt>
                <c:pt idx="7">
                  <c:v>МБОУ "СОШ № 9"</c:v>
                </c:pt>
                <c:pt idx="8">
                  <c:v>МБОУ "СОШ № 10"</c:v>
                </c:pt>
                <c:pt idx="9">
                  <c:v>МАОУ "СОШ № 12"</c:v>
                </c:pt>
                <c:pt idx="10">
                  <c:v>МБОУ "СОШ № 14"</c:v>
                </c:pt>
                <c:pt idx="11">
                  <c:v>МБОУ "СОШ № 16"</c:v>
                </c:pt>
                <c:pt idx="12">
                  <c:v>МБОУ "СОШ № 17"</c:v>
                </c:pt>
                <c:pt idx="13">
                  <c:v>МБОУ "СОШ № 19"</c:v>
                </c:pt>
                <c:pt idx="14">
                  <c:v>МАОУ "Лицей № 21"</c:v>
                </c:pt>
                <c:pt idx="15">
                  <c:v>МАОУ СОШ № 56</c:v>
                </c:pt>
              </c:strCache>
            </c:strRef>
          </c:cat>
          <c:val>
            <c:numRef>
              <c:f>'Свод по ООО АГО'!$C$54:$C$69</c:f>
              <c:numCache>
                <c:formatCode>General</c:formatCode>
                <c:ptCount val="16"/>
                <c:pt idx="0">
                  <c:v>53.3</c:v>
                </c:pt>
                <c:pt idx="1">
                  <c:v>52.6</c:v>
                </c:pt>
                <c:pt idx="2">
                  <c:v>35.700000000000003</c:v>
                </c:pt>
                <c:pt idx="3">
                  <c:v>37.5</c:v>
                </c:pt>
                <c:pt idx="4">
                  <c:v>50</c:v>
                </c:pt>
                <c:pt idx="5">
                  <c:v>60</c:v>
                </c:pt>
                <c:pt idx="6">
                  <c:v>51</c:v>
                </c:pt>
                <c:pt idx="7">
                  <c:v>55.9</c:v>
                </c:pt>
                <c:pt idx="8">
                  <c:v>27.3</c:v>
                </c:pt>
                <c:pt idx="9">
                  <c:v>55.3</c:v>
                </c:pt>
                <c:pt idx="10">
                  <c:v>21.4</c:v>
                </c:pt>
                <c:pt idx="11">
                  <c:v>33.299999999999997</c:v>
                </c:pt>
                <c:pt idx="12">
                  <c:v>66.7</c:v>
                </c:pt>
                <c:pt idx="13">
                  <c:v>71.400000000000006</c:v>
                </c:pt>
                <c:pt idx="14">
                  <c:v>15.4</c:v>
                </c:pt>
                <c:pt idx="15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E-4193-8C58-C7EC68490DEA}"/>
            </c:ext>
          </c:extLst>
        </c:ser>
        <c:ser>
          <c:idx val="2"/>
          <c:order val="2"/>
          <c:tx>
            <c:v>средний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'Свод по ООО АГО'!$A$54:$A$69</c:f>
              <c:strCache>
                <c:ptCount val="16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7"</c:v>
                </c:pt>
                <c:pt idx="6">
                  <c:v>МАОУ "СОШ № 8"</c:v>
                </c:pt>
                <c:pt idx="7">
                  <c:v>МБОУ "СОШ № 9"</c:v>
                </c:pt>
                <c:pt idx="8">
                  <c:v>МБОУ "СОШ № 10"</c:v>
                </c:pt>
                <c:pt idx="9">
                  <c:v>МАОУ "СОШ № 12"</c:v>
                </c:pt>
                <c:pt idx="10">
                  <c:v>МБОУ "СОШ № 14"</c:v>
                </c:pt>
                <c:pt idx="11">
                  <c:v>МБОУ "СОШ № 16"</c:v>
                </c:pt>
                <c:pt idx="12">
                  <c:v>МБОУ "СОШ № 17"</c:v>
                </c:pt>
                <c:pt idx="13">
                  <c:v>МБОУ "СОШ № 19"</c:v>
                </c:pt>
                <c:pt idx="14">
                  <c:v>МАОУ "Лицей № 21"</c:v>
                </c:pt>
                <c:pt idx="15">
                  <c:v>МАОУ СОШ № 56</c:v>
                </c:pt>
              </c:strCache>
            </c:strRef>
          </c:cat>
          <c:val>
            <c:numRef>
              <c:f>'Свод по ООО АГО'!$D$54:$D$69</c:f>
              <c:numCache>
                <c:formatCode>General</c:formatCode>
                <c:ptCount val="16"/>
                <c:pt idx="0">
                  <c:v>40.1</c:v>
                </c:pt>
                <c:pt idx="1">
                  <c:v>15.8</c:v>
                </c:pt>
                <c:pt idx="2">
                  <c:v>28.6</c:v>
                </c:pt>
                <c:pt idx="3">
                  <c:v>37.5</c:v>
                </c:pt>
                <c:pt idx="4">
                  <c:v>50</c:v>
                </c:pt>
                <c:pt idx="5">
                  <c:v>40</c:v>
                </c:pt>
                <c:pt idx="6">
                  <c:v>10.199999999999999</c:v>
                </c:pt>
                <c:pt idx="7">
                  <c:v>14.7</c:v>
                </c:pt>
                <c:pt idx="8">
                  <c:v>18.2</c:v>
                </c:pt>
                <c:pt idx="9">
                  <c:v>13.2</c:v>
                </c:pt>
                <c:pt idx="10">
                  <c:v>21.4</c:v>
                </c:pt>
                <c:pt idx="11">
                  <c:v>0</c:v>
                </c:pt>
                <c:pt idx="12">
                  <c:v>0</c:v>
                </c:pt>
                <c:pt idx="13">
                  <c:v>14</c:v>
                </c:pt>
                <c:pt idx="14">
                  <c:v>57.7</c:v>
                </c:pt>
                <c:pt idx="15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E-4193-8C58-C7EC68490DEA}"/>
            </c:ext>
          </c:extLst>
        </c:ser>
        <c:ser>
          <c:idx val="3"/>
          <c:order val="3"/>
          <c:tx>
            <c:v>повышенный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'Свод по ООО АГО'!$A$54:$A$69</c:f>
              <c:strCache>
                <c:ptCount val="16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7"</c:v>
                </c:pt>
                <c:pt idx="6">
                  <c:v>МАОУ "СОШ № 8"</c:v>
                </c:pt>
                <c:pt idx="7">
                  <c:v>МБОУ "СОШ № 9"</c:v>
                </c:pt>
                <c:pt idx="8">
                  <c:v>МБОУ "СОШ № 10"</c:v>
                </c:pt>
                <c:pt idx="9">
                  <c:v>МАОУ "СОШ № 12"</c:v>
                </c:pt>
                <c:pt idx="10">
                  <c:v>МБОУ "СОШ № 14"</c:v>
                </c:pt>
                <c:pt idx="11">
                  <c:v>МБОУ "СОШ № 16"</c:v>
                </c:pt>
                <c:pt idx="12">
                  <c:v>МБОУ "СОШ № 17"</c:v>
                </c:pt>
                <c:pt idx="13">
                  <c:v>МБОУ "СОШ № 19"</c:v>
                </c:pt>
                <c:pt idx="14">
                  <c:v>МАОУ "Лицей № 21"</c:v>
                </c:pt>
                <c:pt idx="15">
                  <c:v>МАОУ СОШ № 56</c:v>
                </c:pt>
              </c:strCache>
            </c:strRef>
          </c:cat>
          <c:val>
            <c:numRef>
              <c:f>'Свод по ООО АГО'!$E$54:$E$69</c:f>
              <c:numCache>
                <c:formatCode>General</c:formatCode>
                <c:ptCount val="16"/>
                <c:pt idx="0">
                  <c:v>3.3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4.0999999999999996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23.1</c:v>
                </c:pt>
                <c:pt idx="15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E-4193-8C58-C7EC68490DEA}"/>
            </c:ext>
          </c:extLst>
        </c:ser>
        <c:ser>
          <c:idx val="4"/>
          <c:order val="4"/>
          <c:tx>
            <c:v>высокий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'Свод по ООО АГО'!$A$54:$A$69</c:f>
              <c:strCache>
                <c:ptCount val="16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7"</c:v>
                </c:pt>
                <c:pt idx="6">
                  <c:v>МАОУ "СОШ № 8"</c:v>
                </c:pt>
                <c:pt idx="7">
                  <c:v>МБОУ "СОШ № 9"</c:v>
                </c:pt>
                <c:pt idx="8">
                  <c:v>МБОУ "СОШ № 10"</c:v>
                </c:pt>
                <c:pt idx="9">
                  <c:v>МАОУ "СОШ № 12"</c:v>
                </c:pt>
                <c:pt idx="10">
                  <c:v>МБОУ "СОШ № 14"</c:v>
                </c:pt>
                <c:pt idx="11">
                  <c:v>МБОУ "СОШ № 16"</c:v>
                </c:pt>
                <c:pt idx="12">
                  <c:v>МБОУ "СОШ № 17"</c:v>
                </c:pt>
                <c:pt idx="13">
                  <c:v>МБОУ "СОШ № 19"</c:v>
                </c:pt>
                <c:pt idx="14">
                  <c:v>МАОУ "Лицей № 21"</c:v>
                </c:pt>
                <c:pt idx="15">
                  <c:v>МАОУ СОШ № 56</c:v>
                </c:pt>
              </c:strCache>
            </c:strRef>
          </c:cat>
          <c:val>
            <c:numRef>
              <c:f>'Свод по ООО АГО'!$F$54:$F$69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FE-4193-8C58-C7EC6849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9946256"/>
        <c:axId val="781441088"/>
      </c:barChart>
      <c:catAx>
        <c:axId val="70994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81441088"/>
        <c:crosses val="autoZero"/>
        <c:auto val="1"/>
        <c:lblAlgn val="ctr"/>
        <c:lblOffset val="100"/>
        <c:noMultiLvlLbl val="0"/>
      </c:catAx>
      <c:valAx>
        <c:axId val="7814410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0994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7D3C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 по ООО АГО'!$B$40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ООО АГО'!$C$39:$H$39</c:f>
              <c:strCache>
                <c:ptCount val="6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ГК</c:v>
                </c:pt>
                <c:pt idx="4">
                  <c:v>ФГ</c:v>
                </c:pt>
                <c:pt idx="5">
                  <c:v>КМ</c:v>
                </c:pt>
              </c:strCache>
            </c:strRef>
          </c:cat>
          <c:val>
            <c:numRef>
              <c:f>'Свод по ООО АГО'!$C$40:$H$40</c:f>
              <c:numCache>
                <c:formatCode>General</c:formatCode>
                <c:ptCount val="6"/>
                <c:pt idx="0">
                  <c:v>44</c:v>
                </c:pt>
                <c:pt idx="1">
                  <c:v>21</c:v>
                </c:pt>
                <c:pt idx="2">
                  <c:v>30</c:v>
                </c:pt>
                <c:pt idx="4">
                  <c:v>42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4-4CF1-9FA4-3C812A3AF340}"/>
            </c:ext>
          </c:extLst>
        </c:ser>
        <c:ser>
          <c:idx val="1"/>
          <c:order val="1"/>
          <c:tx>
            <c:strRef>
              <c:f>'Свод по ООО АГО'!$B$41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ООО АГО'!$C$39:$H$39</c:f>
              <c:strCache>
                <c:ptCount val="6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ГК</c:v>
                </c:pt>
                <c:pt idx="4">
                  <c:v>ФГ</c:v>
                </c:pt>
                <c:pt idx="5">
                  <c:v>КМ</c:v>
                </c:pt>
              </c:strCache>
            </c:strRef>
          </c:cat>
          <c:val>
            <c:numRef>
              <c:f>'Свод по ООО АГО'!$C$41:$H$41</c:f>
              <c:numCache>
                <c:formatCode>General</c:formatCode>
                <c:ptCount val="6"/>
                <c:pt idx="0">
                  <c:v>32.299999999999997</c:v>
                </c:pt>
                <c:pt idx="1">
                  <c:v>14.2</c:v>
                </c:pt>
                <c:pt idx="2">
                  <c:v>24.1</c:v>
                </c:pt>
                <c:pt idx="3">
                  <c:v>29.9</c:v>
                </c:pt>
                <c:pt idx="4">
                  <c:v>44.9</c:v>
                </c:pt>
                <c:pt idx="5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4-4CF1-9FA4-3C812A3AF340}"/>
            </c:ext>
          </c:extLst>
        </c:ser>
        <c:ser>
          <c:idx val="2"/>
          <c:order val="2"/>
          <c:tx>
            <c:strRef>
              <c:f>'Свод по ООО АГО'!$B$42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ООО АГО'!$C$39:$H$39</c:f>
              <c:strCache>
                <c:ptCount val="6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ГК</c:v>
                </c:pt>
                <c:pt idx="4">
                  <c:v>ФГ</c:v>
                </c:pt>
                <c:pt idx="5">
                  <c:v>КМ</c:v>
                </c:pt>
              </c:strCache>
            </c:strRef>
          </c:cat>
          <c:val>
            <c:numRef>
              <c:f>'Свод по ООО АГО'!$C$42:$H$42</c:f>
              <c:numCache>
                <c:formatCode>General</c:formatCode>
                <c:ptCount val="6"/>
                <c:pt idx="0">
                  <c:v>33.9</c:v>
                </c:pt>
                <c:pt idx="1">
                  <c:v>25.8</c:v>
                </c:pt>
                <c:pt idx="2">
                  <c:v>24.6</c:v>
                </c:pt>
                <c:pt idx="3">
                  <c:v>25</c:v>
                </c:pt>
                <c:pt idx="4">
                  <c:v>45.7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4-4CF1-9FA4-3C812A3AF3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9898656"/>
        <c:axId val="705662400"/>
      </c:barChart>
      <c:catAx>
        <c:axId val="7098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05662400"/>
        <c:crosses val="autoZero"/>
        <c:auto val="1"/>
        <c:lblAlgn val="ctr"/>
        <c:lblOffset val="100"/>
        <c:noMultiLvlLbl val="0"/>
      </c:catAx>
      <c:valAx>
        <c:axId val="705662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7098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7D3C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51595634992447E-2"/>
          <c:y val="4.7797563261480804E-2"/>
          <c:w val="0.88384467441302605"/>
          <c:h val="0.74567298113040459"/>
        </c:manualLayout>
      </c:layout>
      <c:barChart>
        <c:barDir val="bar"/>
        <c:grouping val="stacked"/>
        <c:varyColors val="0"/>
        <c:ser>
          <c:idx val="0"/>
          <c:order val="0"/>
          <c:tx>
            <c:v>недостаточный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АГО'!$V$4:$V$6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АГО'!$W$4:$W$6</c:f>
              <c:numCache>
                <c:formatCode>0.0</c:formatCode>
                <c:ptCount val="3"/>
                <c:pt idx="0">
                  <c:v>24.4</c:v>
                </c:pt>
                <c:pt idx="1">
                  <c:v>16.8</c:v>
                </c:pt>
                <c:pt idx="2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E-4EF4-804D-77E8A6B707B8}"/>
            </c:ext>
          </c:extLst>
        </c:ser>
        <c:ser>
          <c:idx val="1"/>
          <c:order val="1"/>
          <c:tx>
            <c:v>низкий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АГО'!$V$4:$V$6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АГО'!$X$4:$X$6</c:f>
              <c:numCache>
                <c:formatCode>0.0</c:formatCode>
                <c:ptCount val="3"/>
                <c:pt idx="0">
                  <c:v>38.299999999999997</c:v>
                </c:pt>
                <c:pt idx="1">
                  <c:v>52.3</c:v>
                </c:pt>
                <c:pt idx="2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E-4EF4-804D-77E8A6B707B8}"/>
            </c:ext>
          </c:extLst>
        </c:ser>
        <c:ser>
          <c:idx val="2"/>
          <c:order val="2"/>
          <c:tx>
            <c:v>средний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АГО'!$V$4:$V$6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АГО'!$Y$4:$Y$6</c:f>
              <c:numCache>
                <c:formatCode>0.0</c:formatCode>
                <c:ptCount val="3"/>
                <c:pt idx="0">
                  <c:v>29</c:v>
                </c:pt>
                <c:pt idx="1">
                  <c:v>25.7</c:v>
                </c:pt>
                <c:pt idx="2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E-4EF4-804D-77E8A6B707B8}"/>
            </c:ext>
          </c:extLst>
        </c:ser>
        <c:ser>
          <c:idx val="3"/>
          <c:order val="3"/>
          <c:tx>
            <c:v>повышенный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АГО'!$V$4:$V$6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АГО'!$Z$4:$Z$6</c:f>
              <c:numCache>
                <c:formatCode>0.0</c:formatCode>
                <c:ptCount val="3"/>
                <c:pt idx="0">
                  <c:v>7.4</c:v>
                </c:pt>
                <c:pt idx="1">
                  <c:v>4.9000000000000004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4E-4EF4-804D-77E8A6B707B8}"/>
            </c:ext>
          </c:extLst>
        </c:ser>
        <c:ser>
          <c:idx val="4"/>
          <c:order val="4"/>
          <c:tx>
            <c:v>высокий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АГО'!$V$4:$V$6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АГО'!$AA$4:$AA$6</c:f>
              <c:numCache>
                <c:formatCode>0.0</c:formatCode>
                <c:ptCount val="3"/>
                <c:pt idx="0">
                  <c:v>0.9</c:v>
                </c:pt>
                <c:pt idx="1">
                  <c:v>0.3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4E-4EF4-804D-77E8A6B707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3610719"/>
        <c:axId val="1243789663"/>
      </c:barChart>
      <c:catAx>
        <c:axId val="1203610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43789663"/>
        <c:crosses val="autoZero"/>
        <c:auto val="1"/>
        <c:lblAlgn val="ctr"/>
        <c:lblOffset val="100"/>
        <c:noMultiLvlLbl val="0"/>
      </c:catAx>
      <c:valAx>
        <c:axId val="124378966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0361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CD9D4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Word]свод по АГО'!$E$29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'[Диаграмма в Microsoft Word]свод по АГО'!$A$30:$A$46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СОШ № 56</c:v>
                </c:pt>
              </c:strCache>
              <c:extLst/>
            </c:strRef>
          </c:cat>
          <c:val>
            <c:numRef>
              <c:f>'[Диаграмма в Microsoft Word]свод по АГО'!$E$30:$E$47</c:f>
              <c:numCache>
                <c:formatCode>0.0</c:formatCode>
                <c:ptCount val="17"/>
                <c:pt idx="0">
                  <c:v>48.5</c:v>
                </c:pt>
                <c:pt idx="1">
                  <c:v>57.1</c:v>
                </c:pt>
                <c:pt idx="2">
                  <c:v>75</c:v>
                </c:pt>
                <c:pt idx="3">
                  <c:v>22.2</c:v>
                </c:pt>
                <c:pt idx="4">
                  <c:v>0</c:v>
                </c:pt>
                <c:pt idx="5">
                  <c:v>9.1</c:v>
                </c:pt>
                <c:pt idx="6">
                  <c:v>87.5</c:v>
                </c:pt>
                <c:pt idx="7">
                  <c:v>60.9</c:v>
                </c:pt>
                <c:pt idx="8">
                  <c:v>56.4</c:v>
                </c:pt>
                <c:pt idx="9">
                  <c:v>28.6</c:v>
                </c:pt>
                <c:pt idx="10">
                  <c:v>42.9</c:v>
                </c:pt>
                <c:pt idx="11">
                  <c:v>53.8</c:v>
                </c:pt>
                <c:pt idx="12">
                  <c:v>35.200000000000003</c:v>
                </c:pt>
                <c:pt idx="13">
                  <c:v>0</c:v>
                </c:pt>
                <c:pt idx="14">
                  <c:v>0</c:v>
                </c:pt>
                <c:pt idx="15">
                  <c:v>44.4</c:v>
                </c:pt>
                <c:pt idx="16">
                  <c:v>31.6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27D-4E3F-AE11-D8BAEDCA2D44}"/>
            </c:ext>
          </c:extLst>
        </c:ser>
        <c:ser>
          <c:idx val="1"/>
          <c:order val="1"/>
          <c:tx>
            <c:strRef>
              <c:f>'[Диаграмма в Microsoft Word]свод по АГО'!$F$29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'[Диаграмма в Microsoft Word]свод по АГО'!$A$30:$A$46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СОШ № 56</c:v>
                </c:pt>
              </c:strCache>
              <c:extLst/>
            </c:strRef>
          </c:cat>
          <c:val>
            <c:numRef>
              <c:f>'[Диаграмма в Microsoft Word]свод по АГО'!$F$30:$F$47</c:f>
              <c:numCache>
                <c:formatCode>0.0</c:formatCode>
                <c:ptCount val="17"/>
                <c:pt idx="0">
                  <c:v>36.299999999999997</c:v>
                </c:pt>
                <c:pt idx="1">
                  <c:v>31.4</c:v>
                </c:pt>
                <c:pt idx="2">
                  <c:v>17.5</c:v>
                </c:pt>
                <c:pt idx="3">
                  <c:v>38.9</c:v>
                </c:pt>
                <c:pt idx="4">
                  <c:v>11.1</c:v>
                </c:pt>
                <c:pt idx="5">
                  <c:v>54.5</c:v>
                </c:pt>
                <c:pt idx="6">
                  <c:v>0</c:v>
                </c:pt>
                <c:pt idx="7">
                  <c:v>27.5</c:v>
                </c:pt>
                <c:pt idx="8">
                  <c:v>21.8</c:v>
                </c:pt>
                <c:pt idx="9">
                  <c:v>32.1</c:v>
                </c:pt>
                <c:pt idx="10">
                  <c:v>40</c:v>
                </c:pt>
                <c:pt idx="11">
                  <c:v>38.5</c:v>
                </c:pt>
                <c:pt idx="12">
                  <c:v>47.1</c:v>
                </c:pt>
                <c:pt idx="13">
                  <c:v>20</c:v>
                </c:pt>
                <c:pt idx="14">
                  <c:v>100</c:v>
                </c:pt>
                <c:pt idx="15">
                  <c:v>33.299999999999997</c:v>
                </c:pt>
                <c:pt idx="16">
                  <c:v>31.6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27D-4E3F-AE11-D8BAEDCA2D44}"/>
            </c:ext>
          </c:extLst>
        </c:ser>
        <c:ser>
          <c:idx val="2"/>
          <c:order val="2"/>
          <c:tx>
            <c:strRef>
              <c:f>'[Диаграмма в Microsoft Word]свод по АГО'!$G$29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'[Диаграмма в Microsoft Word]свод по АГО'!$A$30:$A$46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СОШ № 56</c:v>
                </c:pt>
              </c:strCache>
              <c:extLst/>
            </c:strRef>
          </c:cat>
          <c:val>
            <c:numRef>
              <c:f>'[Диаграмма в Microsoft Word]свод по АГО'!$G$30:$G$47</c:f>
              <c:numCache>
                <c:formatCode>0.0</c:formatCode>
                <c:ptCount val="17"/>
                <c:pt idx="0">
                  <c:v>9.1</c:v>
                </c:pt>
                <c:pt idx="1">
                  <c:v>8.6</c:v>
                </c:pt>
                <c:pt idx="2">
                  <c:v>7.5</c:v>
                </c:pt>
                <c:pt idx="3">
                  <c:v>22.2</c:v>
                </c:pt>
                <c:pt idx="4">
                  <c:v>33.299999999999997</c:v>
                </c:pt>
                <c:pt idx="5">
                  <c:v>22.8</c:v>
                </c:pt>
                <c:pt idx="6">
                  <c:v>12.5</c:v>
                </c:pt>
                <c:pt idx="7">
                  <c:v>10.199999999999999</c:v>
                </c:pt>
                <c:pt idx="8">
                  <c:v>20</c:v>
                </c:pt>
                <c:pt idx="9">
                  <c:v>28.6</c:v>
                </c:pt>
                <c:pt idx="10">
                  <c:v>15.7</c:v>
                </c:pt>
                <c:pt idx="11">
                  <c:v>5.0999999999999996</c:v>
                </c:pt>
                <c:pt idx="12">
                  <c:v>11.8</c:v>
                </c:pt>
                <c:pt idx="13">
                  <c:v>20</c:v>
                </c:pt>
                <c:pt idx="14">
                  <c:v>0</c:v>
                </c:pt>
                <c:pt idx="15">
                  <c:v>22.3</c:v>
                </c:pt>
                <c:pt idx="16">
                  <c:v>35.5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27D-4E3F-AE11-D8BAEDCA2D44}"/>
            </c:ext>
          </c:extLst>
        </c:ser>
        <c:ser>
          <c:idx val="3"/>
          <c:order val="3"/>
          <c:tx>
            <c:strRef>
              <c:f>'[Диаграмма в Microsoft Word]свод по АГО'!$H$29</c:f>
              <c:strCache>
                <c:ptCount val="1"/>
                <c:pt idx="0">
                  <c:v>повышеный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'[Диаграмма в Microsoft Word]свод по АГО'!$A$30:$A$46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СОШ № 56</c:v>
                </c:pt>
              </c:strCache>
              <c:extLst/>
            </c:strRef>
          </c:cat>
          <c:val>
            <c:numRef>
              <c:f>'[Диаграмма в Microsoft Word]свод по АГО'!$H$30:$H$47</c:f>
              <c:numCache>
                <c:formatCode>0.0</c:formatCode>
                <c:ptCount val="17"/>
                <c:pt idx="0">
                  <c:v>6.1</c:v>
                </c:pt>
                <c:pt idx="1">
                  <c:v>2.9</c:v>
                </c:pt>
                <c:pt idx="2">
                  <c:v>0</c:v>
                </c:pt>
                <c:pt idx="3">
                  <c:v>5.6</c:v>
                </c:pt>
                <c:pt idx="4">
                  <c:v>11.1</c:v>
                </c:pt>
                <c:pt idx="5">
                  <c:v>4.5</c:v>
                </c:pt>
                <c:pt idx="6">
                  <c:v>0</c:v>
                </c:pt>
                <c:pt idx="7">
                  <c:v>1.4</c:v>
                </c:pt>
                <c:pt idx="8">
                  <c:v>1.8</c:v>
                </c:pt>
                <c:pt idx="9">
                  <c:v>7.1</c:v>
                </c:pt>
                <c:pt idx="10">
                  <c:v>1.4</c:v>
                </c:pt>
                <c:pt idx="11">
                  <c:v>2.6</c:v>
                </c:pt>
                <c:pt idx="12">
                  <c:v>5.9</c:v>
                </c:pt>
                <c:pt idx="13">
                  <c:v>60</c:v>
                </c:pt>
                <c:pt idx="14">
                  <c:v>0</c:v>
                </c:pt>
                <c:pt idx="15">
                  <c:v>0</c:v>
                </c:pt>
                <c:pt idx="16">
                  <c:v>1.3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27D-4E3F-AE11-D8BAEDCA2D44}"/>
            </c:ext>
          </c:extLst>
        </c:ser>
        <c:ser>
          <c:idx val="4"/>
          <c:order val="4"/>
          <c:tx>
            <c:strRef>
              <c:f>'[Диаграмма в Microsoft Word]свод по АГО'!$I$29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'[Диаграмма в Microsoft Word]свод по АГО'!$A$30:$A$46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СОШ № 4</c:v>
                </c:pt>
                <c:pt idx="4">
                  <c:v>МБОУ "ООШ № 5"</c:v>
                </c:pt>
                <c:pt idx="5">
                  <c:v>МБОУ "СОШ № 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СОШ № 56</c:v>
                </c:pt>
              </c:strCache>
              <c:extLst/>
            </c:strRef>
          </c:cat>
          <c:val>
            <c:numRef>
              <c:f>'[Диаграмма в Microsoft Word]свод по АГО'!$I$30:$I$47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11.1</c:v>
                </c:pt>
                <c:pt idx="4">
                  <c:v>44.5</c:v>
                </c:pt>
                <c:pt idx="5">
                  <c:v>9.1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27D-4E3F-AE11-D8BAEDCA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2457904"/>
        <c:axId val="1442460624"/>
      </c:barChart>
      <c:catAx>
        <c:axId val="144245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42460624"/>
        <c:crosses val="autoZero"/>
        <c:auto val="1"/>
        <c:lblAlgn val="ctr"/>
        <c:lblOffset val="100"/>
        <c:noMultiLvlLbl val="0"/>
      </c:catAx>
      <c:valAx>
        <c:axId val="14424606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4245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CD9D4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Liberation Serif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Word]свод по АГО'!$V$27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Word]свод по АГО'!$W$26:$Z$26</c:f>
              <c:strCache>
                <c:ptCount val="4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Вся работа</c:v>
                </c:pt>
              </c:strCache>
            </c:strRef>
          </c:cat>
          <c:val>
            <c:numRef>
              <c:f>'[Диаграмма в Microsoft Word]свод по АГО'!$W$27:$Z$27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FC3-BA53-83464574DAA5}"/>
            </c:ext>
          </c:extLst>
        </c:ser>
        <c:ser>
          <c:idx val="1"/>
          <c:order val="1"/>
          <c:tx>
            <c:strRef>
              <c:f>'[Диаграмма в Microsoft Word]свод по АГО'!$V$28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Word]свод по АГО'!$W$26:$Z$26</c:f>
              <c:strCache>
                <c:ptCount val="4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Вся работа</c:v>
                </c:pt>
              </c:strCache>
            </c:strRef>
          </c:cat>
          <c:val>
            <c:numRef>
              <c:f>'[Диаграмма в Microsoft Word]свод по АГО'!$W$28:$Z$28</c:f>
              <c:numCache>
                <c:formatCode>General</c:formatCode>
                <c:ptCount val="4"/>
                <c:pt idx="0">
                  <c:v>40.5</c:v>
                </c:pt>
                <c:pt idx="1">
                  <c:v>16.399999999999999</c:v>
                </c:pt>
                <c:pt idx="2">
                  <c:v>29.6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FC3-BA53-83464574DAA5}"/>
            </c:ext>
          </c:extLst>
        </c:ser>
        <c:ser>
          <c:idx val="2"/>
          <c:order val="2"/>
          <c:tx>
            <c:strRef>
              <c:f>'[Диаграмма в Microsoft Word]свод по АГО'!$V$29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Word]свод по АГО'!$W$26:$Z$26</c:f>
              <c:strCache>
                <c:ptCount val="4"/>
                <c:pt idx="0">
                  <c:v>ЧГ</c:v>
                </c:pt>
                <c:pt idx="1">
                  <c:v>МГ</c:v>
                </c:pt>
                <c:pt idx="2">
                  <c:v>ЕГ</c:v>
                </c:pt>
                <c:pt idx="3">
                  <c:v>Вся работа</c:v>
                </c:pt>
              </c:strCache>
            </c:strRef>
          </c:cat>
          <c:val>
            <c:numRef>
              <c:f>'[Диаграмма в Microsoft Word]свод по АГО'!$W$29:$Z$29</c:f>
              <c:numCache>
                <c:formatCode>General</c:formatCode>
                <c:ptCount val="4"/>
                <c:pt idx="0">
                  <c:v>19.7</c:v>
                </c:pt>
                <c:pt idx="1">
                  <c:v>18.899999999999999</c:v>
                </c:pt>
                <c:pt idx="2">
                  <c:v>29.9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9-4FC3-BA53-83464574DA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2455728"/>
        <c:axId val="1442461168"/>
      </c:barChart>
      <c:catAx>
        <c:axId val="144245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42461168"/>
        <c:crosses val="autoZero"/>
        <c:auto val="1"/>
        <c:lblAlgn val="ctr"/>
        <c:lblOffset val="100"/>
        <c:noMultiLvlLbl val="0"/>
      </c:catAx>
      <c:valAx>
        <c:axId val="14424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424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12878245591205E-2"/>
          <c:y val="4.6621604362374884E-2"/>
          <c:w val="0.94994166720895423"/>
          <c:h val="0.73393746176049512"/>
        </c:manualLayout>
      </c:layout>
      <c:lineChart>
        <c:grouping val="standard"/>
        <c:varyColors val="0"/>
        <c:ser>
          <c:idx val="0"/>
          <c:order val="0"/>
          <c:tx>
            <c:v>ОО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АГО'!$A$106:$A$122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АГО'!$B$106:$B$122</c:f>
              <c:numCache>
                <c:formatCode>0</c:formatCode>
                <c:ptCount val="17"/>
                <c:pt idx="0">
                  <c:v>14</c:v>
                </c:pt>
                <c:pt idx="1">
                  <c:v>14</c:v>
                </c:pt>
                <c:pt idx="2" formatCode="General">
                  <c:v>12</c:v>
                </c:pt>
                <c:pt idx="3" formatCode="General">
                  <c:v>20</c:v>
                </c:pt>
                <c:pt idx="4" formatCode="General">
                  <c:v>52</c:v>
                </c:pt>
                <c:pt idx="5" formatCode="General">
                  <c:v>29</c:v>
                </c:pt>
                <c:pt idx="6" formatCode="General">
                  <c:v>3</c:v>
                </c:pt>
                <c:pt idx="7" formatCode="General">
                  <c:v>14</c:v>
                </c:pt>
                <c:pt idx="8" formatCode="General">
                  <c:v>21</c:v>
                </c:pt>
                <c:pt idx="9" formatCode="General">
                  <c:v>29</c:v>
                </c:pt>
                <c:pt idx="10" formatCode="General">
                  <c:v>16</c:v>
                </c:pt>
                <c:pt idx="11" formatCode="General">
                  <c:v>18</c:v>
                </c:pt>
                <c:pt idx="12" formatCode="General">
                  <c:v>19</c:v>
                </c:pt>
                <c:pt idx="13" formatCode="General">
                  <c:v>57</c:v>
                </c:pt>
                <c:pt idx="14" formatCode="General">
                  <c:v>21</c:v>
                </c:pt>
                <c:pt idx="15" formatCode="General">
                  <c:v>28</c:v>
                </c:pt>
                <c:pt idx="16" formatCode="General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0-4B8D-9299-2D3CB7BB377C}"/>
            </c:ext>
          </c:extLst>
        </c:ser>
        <c:ser>
          <c:idx val="1"/>
          <c:order val="1"/>
          <c:tx>
            <c:v>АГО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A0-4B8D-9299-2D3CB7BB377C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АГО'!$A$106:$A$122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АГО'!$C$106:$C$122</c:f>
              <c:numCache>
                <c:formatCode>General</c:formatCode>
                <c:ptCount val="1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A0-4B8D-9299-2D3CB7BB3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284144"/>
        <c:axId val="1565290672"/>
      </c:lineChart>
      <c:catAx>
        <c:axId val="15652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90672"/>
        <c:crosses val="autoZero"/>
        <c:auto val="1"/>
        <c:lblAlgn val="ctr"/>
        <c:lblOffset val="100"/>
        <c:noMultiLvlLbl val="0"/>
      </c:catAx>
      <c:valAx>
        <c:axId val="156529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84144"/>
        <c:crosses val="autoZero"/>
        <c:crossBetween val="between"/>
      </c:valAx>
      <c:sp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7D3C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12878245591205E-2"/>
          <c:y val="3.0785659801678109E-2"/>
          <c:w val="0.94994166720895423"/>
          <c:h val="0.74250515024294728"/>
        </c:manualLayout>
      </c:layout>
      <c:lineChart>
        <c:grouping val="standard"/>
        <c:varyColors val="0"/>
        <c:ser>
          <c:idx val="0"/>
          <c:order val="0"/>
          <c:tx>
            <c:v>ОО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АГО'!$A$130:$A$146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АГО'!$B$130:$B$146</c:f>
              <c:numCache>
                <c:formatCode>0</c:formatCode>
                <c:ptCount val="17"/>
                <c:pt idx="0">
                  <c:v>15</c:v>
                </c:pt>
                <c:pt idx="1">
                  <c:v>14</c:v>
                </c:pt>
                <c:pt idx="2" formatCode="General">
                  <c:v>7</c:v>
                </c:pt>
                <c:pt idx="3" formatCode="General">
                  <c:v>40</c:v>
                </c:pt>
                <c:pt idx="4" formatCode="General">
                  <c:v>81</c:v>
                </c:pt>
                <c:pt idx="5" formatCode="General">
                  <c:v>33</c:v>
                </c:pt>
                <c:pt idx="6" formatCode="General">
                  <c:v>17</c:v>
                </c:pt>
                <c:pt idx="7" formatCode="General">
                  <c:v>12</c:v>
                </c:pt>
                <c:pt idx="8" formatCode="General">
                  <c:v>13</c:v>
                </c:pt>
                <c:pt idx="9" formatCode="General">
                  <c:v>23</c:v>
                </c:pt>
                <c:pt idx="10" formatCode="General">
                  <c:v>12</c:v>
                </c:pt>
                <c:pt idx="11" formatCode="General">
                  <c:v>9</c:v>
                </c:pt>
                <c:pt idx="12" formatCode="General">
                  <c:v>29</c:v>
                </c:pt>
                <c:pt idx="13" formatCode="General">
                  <c:v>55</c:v>
                </c:pt>
                <c:pt idx="14" formatCode="General">
                  <c:v>38</c:v>
                </c:pt>
                <c:pt idx="15" formatCode="General">
                  <c:v>25</c:v>
                </c:pt>
                <c:pt idx="16" formatCode="General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00-4AFD-8E3C-572F301E47D1}"/>
            </c:ext>
          </c:extLst>
        </c:ser>
        <c:ser>
          <c:idx val="1"/>
          <c:order val="1"/>
          <c:tx>
            <c:v>АГО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00-4AFD-8E3C-572F301E47D1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АГО'!$A$130:$A$146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АГО'!$C$130:$C$146</c:f>
              <c:numCache>
                <c:formatCode>General</c:formatCode>
                <c:ptCount val="17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0-4AFD-8E3C-572F301E4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286320"/>
        <c:axId val="1565297744"/>
      </c:lineChart>
      <c:catAx>
        <c:axId val="15652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97744"/>
        <c:crosses val="autoZero"/>
        <c:auto val="1"/>
        <c:lblAlgn val="ctr"/>
        <c:lblOffset val="100"/>
        <c:noMultiLvlLbl val="0"/>
      </c:catAx>
      <c:valAx>
        <c:axId val="156529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86320"/>
        <c:crosses val="autoZero"/>
        <c:crossBetween val="between"/>
      </c:valAx>
      <c:sp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ОО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АГО'!$A$153:$A$169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АГО'!$B$153:$B$169</c:f>
              <c:numCache>
                <c:formatCode>0</c:formatCode>
                <c:ptCount val="17"/>
                <c:pt idx="0">
                  <c:v>38</c:v>
                </c:pt>
                <c:pt idx="1">
                  <c:v>26</c:v>
                </c:pt>
                <c:pt idx="2" formatCode="General">
                  <c:v>18</c:v>
                </c:pt>
                <c:pt idx="3" formatCode="General">
                  <c:v>39</c:v>
                </c:pt>
                <c:pt idx="4" formatCode="General">
                  <c:v>86</c:v>
                </c:pt>
                <c:pt idx="5" formatCode="General">
                  <c:v>45</c:v>
                </c:pt>
                <c:pt idx="6" formatCode="General">
                  <c:v>13</c:v>
                </c:pt>
                <c:pt idx="7" formatCode="General">
                  <c:v>26</c:v>
                </c:pt>
                <c:pt idx="8" formatCode="General">
                  <c:v>21</c:v>
                </c:pt>
                <c:pt idx="9" formatCode="General">
                  <c:v>44</c:v>
                </c:pt>
                <c:pt idx="10" formatCode="General">
                  <c:v>40</c:v>
                </c:pt>
                <c:pt idx="11" formatCode="General">
                  <c:v>17</c:v>
                </c:pt>
                <c:pt idx="12" formatCode="General">
                  <c:v>30</c:v>
                </c:pt>
                <c:pt idx="13" formatCode="General">
                  <c:v>33</c:v>
                </c:pt>
                <c:pt idx="14" formatCode="General">
                  <c:v>18</c:v>
                </c:pt>
                <c:pt idx="15" formatCode="General">
                  <c:v>22</c:v>
                </c:pt>
                <c:pt idx="16" formatCode="General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0-4A79-81D8-1F52EBB67DC2}"/>
            </c:ext>
          </c:extLst>
        </c:ser>
        <c:ser>
          <c:idx val="1"/>
          <c:order val="1"/>
          <c:tx>
            <c:v>АГО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30-4A79-81D8-1F52EBB67DC2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АГО'!$A$153:$A$169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АГО'!$C$153:$C$169</c:f>
              <c:numCache>
                <c:formatCode>General</c:formatCode>
                <c:ptCount val="1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0-4A79-81D8-1F52EBB67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287408"/>
        <c:axId val="1565291760"/>
      </c:lineChart>
      <c:catAx>
        <c:axId val="156528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91760"/>
        <c:crosses val="autoZero"/>
        <c:auto val="1"/>
        <c:lblAlgn val="ctr"/>
        <c:lblOffset val="100"/>
        <c:noMultiLvlLbl val="0"/>
      </c:catAx>
      <c:valAx>
        <c:axId val="156529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6528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bg2">
            <a:tint val="94000"/>
            <a:satMod val="80000"/>
            <a:lumMod val="106000"/>
          </a:schemeClr>
        </a:gs>
        <a:gs pos="100000">
          <a:schemeClr val="bg2">
            <a:shade val="80000"/>
          </a:schemeClr>
        </a:gs>
      </a:gsLst>
      <a:path path="circle">
        <a:fillToRect l="43000" r="43000" b="100000"/>
      </a:path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973595669830823E-2"/>
          <c:y val="4.003395503967442E-2"/>
          <c:w val="0.94654620913257725"/>
          <c:h val="0.7366249653827166"/>
        </c:manualLayout>
      </c:layout>
      <c:barChart>
        <c:barDir val="col"/>
        <c:grouping val="clustered"/>
        <c:varyColors val="0"/>
        <c:ser>
          <c:idx val="0"/>
          <c:order val="0"/>
          <c:tx>
            <c:v>ОО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'свод по АГО'!$A$206:$A$222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АГО'!$B$206:$B$222</c:f>
              <c:numCache>
                <c:formatCode>General</c:formatCode>
                <c:ptCount val="17"/>
                <c:pt idx="0">
                  <c:v>0.185</c:v>
                </c:pt>
                <c:pt idx="1">
                  <c:v>0.16600000000000001</c:v>
                </c:pt>
                <c:pt idx="2">
                  <c:v>0.115</c:v>
                </c:pt>
                <c:pt idx="3">
                  <c:v>0.34399999999999997</c:v>
                </c:pt>
                <c:pt idx="4">
                  <c:v>0.65600000000000003</c:v>
                </c:pt>
                <c:pt idx="5">
                  <c:v>0.32700000000000001</c:v>
                </c:pt>
                <c:pt idx="6">
                  <c:v>0.1</c:v>
                </c:pt>
                <c:pt idx="7">
                  <c:v>0.151</c:v>
                </c:pt>
                <c:pt idx="8">
                  <c:v>0.18</c:v>
                </c:pt>
                <c:pt idx="9">
                  <c:v>0.29599999999999999</c:v>
                </c:pt>
                <c:pt idx="10">
                  <c:v>0.19900000000000001</c:v>
                </c:pt>
                <c:pt idx="11">
                  <c:v>0.16200000000000001</c:v>
                </c:pt>
                <c:pt idx="12">
                  <c:v>0.22900000000000001</c:v>
                </c:pt>
                <c:pt idx="13">
                  <c:v>0.54</c:v>
                </c:pt>
                <c:pt idx="14">
                  <c:v>0.25</c:v>
                </c:pt>
                <c:pt idx="15">
                  <c:v>0.25600000000000001</c:v>
                </c:pt>
                <c:pt idx="16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C-4A0C-B7F3-04E7472FC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014911"/>
        <c:axId val="1708566831"/>
      </c:barChart>
      <c:lineChart>
        <c:grouping val="standard"/>
        <c:varyColors val="0"/>
        <c:ser>
          <c:idx val="1"/>
          <c:order val="1"/>
          <c:tx>
            <c:v>АГО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C-4A0C-B7F3-04E7472FC72F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по АГО'!$A$206:$A$222</c:f>
              <c:strCache>
                <c:ptCount val="17"/>
                <c:pt idx="0">
                  <c:v>МАОУ "СОШ № 1"</c:v>
                </c:pt>
                <c:pt idx="1">
                  <c:v>МБОУ "СОШ № 2"</c:v>
                </c:pt>
                <c:pt idx="2">
                  <c:v>МБОУ "СОШ № 3"</c:v>
                </c:pt>
                <c:pt idx="3">
                  <c:v>МБОУ "СОШ № 4"</c:v>
                </c:pt>
                <c:pt idx="4">
                  <c:v>МБОУ "ООШ № 5"</c:v>
                </c:pt>
                <c:pt idx="5">
                  <c:v>МБОУ "СОШ №6"</c:v>
                </c:pt>
                <c:pt idx="6">
                  <c:v>МБОУ "СОШ № 7"</c:v>
                </c:pt>
                <c:pt idx="7">
                  <c:v>МАОУ "СОШ № 8"</c:v>
                </c:pt>
                <c:pt idx="8">
                  <c:v>МБОУ "СОШ № 9"</c:v>
                </c:pt>
                <c:pt idx="9">
                  <c:v>МБОУ "СОШ № 10"</c:v>
                </c:pt>
                <c:pt idx="10">
                  <c:v>МАОУ "СОШ № 12"</c:v>
                </c:pt>
                <c:pt idx="11">
                  <c:v>МБОУ "СОШ № 14"</c:v>
                </c:pt>
                <c:pt idx="12">
                  <c:v>МБОУ "СОШ № 16"</c:v>
                </c:pt>
                <c:pt idx="13">
                  <c:v>МБОУ "СОШ № 17"</c:v>
                </c:pt>
                <c:pt idx="14">
                  <c:v>МБОУ "СОШ № 18"</c:v>
                </c:pt>
                <c:pt idx="15">
                  <c:v>МБОУ "СОШ № 19"</c:v>
                </c:pt>
                <c:pt idx="16">
                  <c:v>МАОУ "СОШ № 56"</c:v>
                </c:pt>
              </c:strCache>
            </c:strRef>
          </c:cat>
          <c:val>
            <c:numRef>
              <c:f>'свод по АГО'!$C$206:$C$222</c:f>
              <c:numCache>
                <c:formatCode>General</c:formatCode>
                <c:ptCount val="17"/>
                <c:pt idx="0">
                  <c:v>0.215</c:v>
                </c:pt>
                <c:pt idx="1">
                  <c:v>0.215</c:v>
                </c:pt>
                <c:pt idx="2">
                  <c:v>0.215</c:v>
                </c:pt>
                <c:pt idx="3">
                  <c:v>0.215</c:v>
                </c:pt>
                <c:pt idx="4">
                  <c:v>0.215</c:v>
                </c:pt>
                <c:pt idx="5">
                  <c:v>0.215</c:v>
                </c:pt>
                <c:pt idx="6">
                  <c:v>0.215</c:v>
                </c:pt>
                <c:pt idx="7">
                  <c:v>0.215</c:v>
                </c:pt>
                <c:pt idx="8">
                  <c:v>0.215</c:v>
                </c:pt>
                <c:pt idx="9">
                  <c:v>0.215</c:v>
                </c:pt>
                <c:pt idx="10">
                  <c:v>0.215</c:v>
                </c:pt>
                <c:pt idx="11">
                  <c:v>0.215</c:v>
                </c:pt>
                <c:pt idx="12">
                  <c:v>0.215</c:v>
                </c:pt>
                <c:pt idx="13">
                  <c:v>0.215</c:v>
                </c:pt>
                <c:pt idx="14">
                  <c:v>0.215</c:v>
                </c:pt>
                <c:pt idx="15">
                  <c:v>0.215</c:v>
                </c:pt>
                <c:pt idx="16">
                  <c:v>0.215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FC-4A0C-B7F3-04E7472FC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014911"/>
        <c:axId val="1708566831"/>
      </c:lineChart>
      <c:catAx>
        <c:axId val="194601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708566831"/>
        <c:crosses val="autoZero"/>
        <c:auto val="1"/>
        <c:lblAlgn val="ctr"/>
        <c:lblOffset val="100"/>
        <c:noMultiLvlLbl val="0"/>
      </c:catAx>
      <c:valAx>
        <c:axId val="170856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94601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DCD9D4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4055895461171E-2"/>
          <c:y val="6.2969576724545284E-2"/>
          <c:w val="0.88733718056564237"/>
          <c:h val="0.72678175279595603"/>
        </c:manualLayout>
      </c:layout>
      <c:barChart>
        <c:barDir val="bar"/>
        <c:grouping val="stacked"/>
        <c:varyColors val="0"/>
        <c:ser>
          <c:idx val="0"/>
          <c:order val="0"/>
          <c:tx>
            <c:v>недостаточный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ООО АГО'!$B$25:$B$27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ООО АГО'!$C$25:$C$27</c:f>
              <c:numCache>
                <c:formatCode>0.0</c:formatCode>
                <c:ptCount val="3"/>
                <c:pt idx="0">
                  <c:v>23.3</c:v>
                </c:pt>
                <c:pt idx="1">
                  <c:v>37.200000000000003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D-4D15-9C66-9A685E565316}"/>
            </c:ext>
          </c:extLst>
        </c:ser>
        <c:ser>
          <c:idx val="1"/>
          <c:order val="1"/>
          <c:tx>
            <c:v>низкий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ООО АГО'!$B$25:$B$27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ООО АГО'!$D$25:$D$27</c:f>
              <c:numCache>
                <c:formatCode>0.0</c:formatCode>
                <c:ptCount val="3"/>
                <c:pt idx="0">
                  <c:v>36.5</c:v>
                </c:pt>
                <c:pt idx="1">
                  <c:v>37.4</c:v>
                </c:pt>
                <c:pt idx="2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D-4D15-9C66-9A685E565316}"/>
            </c:ext>
          </c:extLst>
        </c:ser>
        <c:ser>
          <c:idx val="2"/>
          <c:order val="2"/>
          <c:tx>
            <c:v>средний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0D-4D15-9C66-9A685E565316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D-4D15-9C66-9A685E565316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0D-4D15-9C66-9A685E5653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ООО АГО'!$B$25:$B$27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ООО АГО'!$E$25:$E$27</c:f>
              <c:numCache>
                <c:formatCode>0.0</c:formatCode>
                <c:ptCount val="3"/>
                <c:pt idx="0">
                  <c:v>33.799999999999997</c:v>
                </c:pt>
                <c:pt idx="1">
                  <c:v>21</c:v>
                </c:pt>
                <c:pt idx="2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D-4D15-9C66-9A685E565316}"/>
            </c:ext>
          </c:extLst>
        </c:ser>
        <c:ser>
          <c:idx val="3"/>
          <c:order val="3"/>
          <c:tx>
            <c:v>повышенный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'Свод по ООО АГО'!$B$25:$B$27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ООО АГО'!$F$25:$F$27</c:f>
              <c:numCache>
                <c:formatCode>0.0</c:formatCode>
                <c:ptCount val="3"/>
                <c:pt idx="0">
                  <c:v>6.2</c:v>
                </c:pt>
                <c:pt idx="1">
                  <c:v>4.4000000000000004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D-4D15-9C66-9A685E565316}"/>
            </c:ext>
          </c:extLst>
        </c:ser>
        <c:ser>
          <c:idx val="4"/>
          <c:order val="4"/>
          <c:tx>
            <c:v>высокий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'Свод по ООО АГО'!$B$25:$B$27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'Свод по ООО АГО'!$G$25:$G$27</c:f>
              <c:numCache>
                <c:formatCode>0.0</c:formatCode>
                <c:ptCount val="3"/>
                <c:pt idx="0">
                  <c:v>0.2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D-4D15-9C66-9A685E5653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7766016"/>
        <c:axId val="594325584"/>
      </c:barChart>
      <c:catAx>
        <c:axId val="83776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94325584"/>
        <c:crosses val="autoZero"/>
        <c:auto val="1"/>
        <c:lblAlgn val="ctr"/>
        <c:lblOffset val="100"/>
        <c:noMultiLvlLbl val="0"/>
      </c:catAx>
      <c:valAx>
        <c:axId val="5943255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7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7D3C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6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4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4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9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6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92F4-43E8-4F87-9F07-DC00CA257486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3467B1-7795-462F-B875-4B44FFE3F41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4084" y="802298"/>
            <a:ext cx="8680768" cy="254143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Liberation Serif" panose="02020603050405020304" pitchFamily="18" charset="0"/>
                <a:cs typeface="Calibri" panose="020F0502020204030204" pitchFamily="34" charset="0"/>
              </a:rPr>
              <a:t>Результаты участия муниципальных образовательных организаций Артемовского Городского округа в региональном мониторинге функциональной грамотности в 2023 году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1919" y="4001550"/>
            <a:ext cx="3982933" cy="720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dirty="0" err="1">
                <a:latin typeface="Liberation Serif" panose="02020603050405020304" pitchFamily="18" charset="0"/>
                <a:cs typeface="Calibri" panose="020F0502020204030204" pitchFamily="34" charset="0"/>
              </a:rPr>
              <a:t>Мухлиева</a:t>
            </a:r>
            <a:r>
              <a:rPr lang="ru-RU" sz="1200" dirty="0">
                <a:latin typeface="Liberation Serif" panose="02020603050405020304" pitchFamily="18" charset="0"/>
                <a:cs typeface="Calibri" panose="020F0502020204030204" pitchFamily="34" charset="0"/>
              </a:rPr>
              <a:t> О.Ю., 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Liberation Serif" panose="02020603050405020304" pitchFamily="18" charset="0"/>
                <a:cs typeface="Calibri" panose="020F0502020204030204" pitchFamily="34" charset="0"/>
              </a:rPr>
              <a:t>Заведующий отдела МКУ АГО «ЦОДСО»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F27542D-E9F4-4C8C-A70E-D8879D89888F}"/>
              </a:ext>
            </a:extLst>
          </p:cNvPr>
          <p:cNvSpPr txBox="1">
            <a:spLocks/>
          </p:cNvSpPr>
          <p:nvPr/>
        </p:nvSpPr>
        <p:spPr>
          <a:xfrm>
            <a:off x="3884104" y="5335398"/>
            <a:ext cx="4387442" cy="720304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200" dirty="0">
                <a:latin typeface="Liberation Serif" panose="02020603050405020304" pitchFamily="18" charset="0"/>
                <a:cs typeface="Calibri" panose="020F0502020204030204" pitchFamily="34" charset="0"/>
              </a:rPr>
              <a:t>Г. Артемовский</a:t>
            </a:r>
          </a:p>
          <a:p>
            <a:pPr algn="ctr">
              <a:lnSpc>
                <a:spcPct val="100000"/>
              </a:lnSpc>
            </a:pPr>
            <a:r>
              <a:rPr lang="ru-RU" sz="1200" dirty="0">
                <a:latin typeface="Liberation Serif" panose="02020603050405020304" pitchFamily="18" charset="0"/>
                <a:cs typeface="Calibri" panose="020F050202020403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050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503339"/>
            <a:ext cx="9603275" cy="989901"/>
          </a:xfrm>
        </p:spPr>
        <p:txBody>
          <a:bodyPr>
            <a:normAutofit/>
          </a:bodyPr>
          <a:lstStyle/>
          <a:p>
            <a:pPr algn="ctr"/>
            <a:br>
              <a:rPr lang="ru-RU" sz="18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Распределение по Уровням сформированности функциональной грамотности за три года (основное общее образование)</a:t>
            </a:r>
            <a:endParaRPr lang="ru-RU" sz="1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1E22F26-0990-498A-B963-60B13C69D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88114"/>
              </p:ext>
            </p:extLst>
          </p:nvPr>
        </p:nvGraphicFramePr>
        <p:xfrm>
          <a:off x="1450975" y="1551964"/>
          <a:ext cx="9604375" cy="445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170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92947"/>
            <a:ext cx="9603275" cy="1627251"/>
          </a:xfrm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Расп</a:t>
            </a:r>
            <a:r>
              <a:rPr lang="ru-RU" sz="18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ределение обучающихся муниципальных образовательных организаций Артемовского городского округа по Уровням сформированности функциональной грамотности за три года (основное общее образование)</a:t>
            </a:r>
            <a:endParaRPr lang="ru-RU" sz="1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AAC595D-F04F-42C4-BF96-52E6B0436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98256"/>
              </p:ext>
            </p:extLst>
          </p:nvPr>
        </p:nvGraphicFramePr>
        <p:xfrm>
          <a:off x="1450975" y="1669410"/>
          <a:ext cx="9604375" cy="435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46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69783"/>
            <a:ext cx="9603275" cy="1350415"/>
          </a:xfrm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Решаемость по составляющим функциональной грамотности за три года (основное общее образование)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19BA7F2-FD69-4821-BA29-2A7904044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19151"/>
              </p:ext>
            </p:extLst>
          </p:nvPr>
        </p:nvGraphicFramePr>
        <p:xfrm>
          <a:off x="1450975" y="1602297"/>
          <a:ext cx="9604375" cy="445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7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Liberation Serif" panose="02020603050405020304" pitchFamily="18" charset="0"/>
              </a:rPr>
              <a:t>Распределение первичных баллов по доле участников</a:t>
            </a:r>
            <a:br>
              <a:rPr lang="ru-RU" sz="1400" b="1" dirty="0"/>
            </a:br>
            <a:r>
              <a:rPr lang="ru-RU" sz="20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(начальное общее образование)</a:t>
            </a:r>
            <a:br>
              <a:rPr lang="ru-RU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EE18E4-034B-41FE-B857-0251B3479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017753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676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Распределение по Уровням сформированности функциональной грамотности за три года (начальное общее образование)</a:t>
            </a:r>
            <a:br>
              <a:rPr lang="ru-RU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67EE0BB-6883-40E6-8CA7-6520413FC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810698"/>
              </p:ext>
            </p:extLst>
          </p:nvPr>
        </p:nvGraphicFramePr>
        <p:xfrm>
          <a:off x="1450975" y="1585519"/>
          <a:ext cx="9604375" cy="437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89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43282"/>
            <a:ext cx="9603275" cy="13378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Распределение обучающихся муниципальных образовательных организаций Артемовского городского округа по Уровням сформированности функциональной грамотности за три года (начальное общее образование)</a:t>
            </a:r>
            <a:endParaRPr lang="ru-RU" sz="20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13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29470"/>
              </p:ext>
            </p:extLst>
          </p:nvPr>
        </p:nvGraphicFramePr>
        <p:xfrm>
          <a:off x="1450975" y="1581150"/>
          <a:ext cx="9604375" cy="450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0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361949"/>
            <a:ext cx="9278048" cy="1381125"/>
          </a:xfrm>
        </p:spPr>
        <p:txBody>
          <a:bodyPr>
            <a:normAutofit/>
          </a:bodyPr>
          <a:lstStyle/>
          <a:p>
            <a:pPr algn="ctr"/>
            <a:br>
              <a:rPr lang="ru-RU" sz="2400" dirty="0"/>
            </a:br>
            <a:r>
              <a:rPr lang="ru-RU" sz="1800" b="1" dirty="0">
                <a:latin typeface="Liberation Serif" panose="02020603050405020304" pitchFamily="18" charset="0"/>
              </a:rPr>
              <a:t>Решаемость по всей работе и</a:t>
            </a:r>
            <a:r>
              <a:rPr lang="ru-RU" sz="1800" b="1" dirty="0"/>
              <a:t> </a:t>
            </a:r>
            <a:r>
              <a:rPr lang="ru-RU" sz="1800" b="1" dirty="0">
                <a:latin typeface="Liberation Serif" panose="02020603050405020304" pitchFamily="18" charset="0"/>
              </a:rPr>
              <a:t>по составляющим функциональной грамотности и за три года </a:t>
            </a:r>
            <a:br>
              <a:rPr lang="ru-RU" sz="1800" b="1" dirty="0">
                <a:latin typeface="Liberation Serif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(начальное общее образование)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1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667492"/>
              </p:ext>
            </p:extLst>
          </p:nvPr>
        </p:nvGraphicFramePr>
        <p:xfrm>
          <a:off x="1450975" y="1677798"/>
          <a:ext cx="9604375" cy="4345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1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361949"/>
            <a:ext cx="9278048" cy="13811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читательской грамотности обучающихся по муниципальным общеобразовательным организациям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(начальное общее образование)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000000-0008-0000-1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058195"/>
              </p:ext>
            </p:extLst>
          </p:nvPr>
        </p:nvGraphicFramePr>
        <p:xfrm>
          <a:off x="1450975" y="1677798"/>
          <a:ext cx="9604375" cy="433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57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361949"/>
            <a:ext cx="9278048" cy="13811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математической грамотности обучающихся по муниципальным общеобразовательным организациям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(начальное общее образование)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13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87566"/>
              </p:ext>
            </p:extLst>
          </p:nvPr>
        </p:nvGraphicFramePr>
        <p:xfrm>
          <a:off x="1450975" y="1743074"/>
          <a:ext cx="9604375" cy="432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9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361949"/>
            <a:ext cx="9278048" cy="13811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естественнонаучной грамотности обучающихся по муниципальным общеобразовательным организациям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(начальное общее образование)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13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42593"/>
              </p:ext>
            </p:extLst>
          </p:nvPr>
        </p:nvGraphicFramePr>
        <p:xfrm>
          <a:off x="1450975" y="1743074"/>
          <a:ext cx="9604375" cy="431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22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361949"/>
            <a:ext cx="9278048" cy="13811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функциональной грамотности обучающихся по муниципальным общеобразовательным организациям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Liberation Serif" panose="02020603050405020304" pitchFamily="18" charset="0"/>
              </a:rPr>
              <a:t>(начальное общее образование)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07F2AFC-D02B-4495-B71D-135DA6551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62212"/>
              </p:ext>
            </p:extLst>
          </p:nvPr>
        </p:nvGraphicFramePr>
        <p:xfrm>
          <a:off x="1450975" y="1743074"/>
          <a:ext cx="9647660" cy="42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67806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250</TotalTime>
  <Words>220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Liberation Serif</vt:lpstr>
      <vt:lpstr>Times New Roman</vt:lpstr>
      <vt:lpstr>Галерея</vt:lpstr>
      <vt:lpstr>Результаты участия муниципальных образовательных организаций Артемовского Городского округа в региональном мониторинге функциональной грамотности в 2023 году </vt:lpstr>
      <vt:lpstr>Распределение первичных баллов по доле участников (начальное общее образование) </vt:lpstr>
      <vt:lpstr>Распределение по Уровням сформированности функциональной грамотности за три года (начальное общее образование) </vt:lpstr>
      <vt:lpstr>Распределение обучающихся муниципальных образовательных организаций Артемовского городского округа по Уровням сформированности функциональной грамотности за три года (начальное общее образование)</vt:lpstr>
      <vt:lpstr> Решаемость по всей работе и по составляющим функциональной грамотности и за три года  (начальное общее образование)</vt:lpstr>
      <vt:lpstr> Сформированность читательской грамотности обучающихся по муниципальным общеобразовательным организациям (начальное общее образование) </vt:lpstr>
      <vt:lpstr> Сформированность математической грамотности обучающихся по муниципальным общеобразовательным организациям (начальное общее образование) </vt:lpstr>
      <vt:lpstr> Сформированность естественнонаучной грамотности обучающихся по муниципальным общеобразовательным организациям (начальное общее образование) </vt:lpstr>
      <vt:lpstr> Индекс функциональной грамотности обучающихся по муниципальным общеобразовательным организациям (начальное общее образование) </vt:lpstr>
      <vt:lpstr> Распределение по Уровням сформированности функциональной грамотности за три года (основное общее образование)</vt:lpstr>
      <vt:lpstr> Распределение обучающихся муниципальных образовательных организаций Артемовского городского округа по Уровням сформированности функциональной грамотности за три года (основное общее образование)</vt:lpstr>
      <vt:lpstr> Решаемость по составляющим функциональной грамотности за три года (основное общее образование)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ЗКС-ИМЦ</dc:creator>
  <cp:lastModifiedBy>Ольга Юрьевна</cp:lastModifiedBy>
  <cp:revision>25</cp:revision>
  <dcterms:created xsi:type="dcterms:W3CDTF">2023-08-28T09:23:40Z</dcterms:created>
  <dcterms:modified xsi:type="dcterms:W3CDTF">2024-01-11T03:03:02Z</dcterms:modified>
</cp:coreProperties>
</file>