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0" r:id="rId3"/>
    <p:sldId id="261" r:id="rId4"/>
    <p:sldId id="257" r:id="rId5"/>
    <p:sldId id="258" r:id="rId6"/>
    <p:sldId id="259" r:id="rId7"/>
    <p:sldId id="262" r:id="rId8"/>
    <p:sldId id="264" r:id="rId9"/>
    <p:sldId id="263" r:id="rId10"/>
    <p:sldId id="265" r:id="rId11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75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1E741B-CB11-442C-AB68-BC083BAB89AC}" type="datetimeFigureOut">
              <a:rPr lang="ru-RU" smtClean="0"/>
              <a:t>29.10.2019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9F7AAC-7012-4C07-A373-98D88DD68BE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478224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1E741B-CB11-442C-AB68-BC083BAB89AC}" type="datetimeFigureOut">
              <a:rPr lang="ru-RU" smtClean="0"/>
              <a:t>29.10.2019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9F7AAC-7012-4C07-A373-98D88DD68BE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752527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1E741B-CB11-442C-AB68-BC083BAB89AC}" type="datetimeFigureOut">
              <a:rPr lang="ru-RU" smtClean="0"/>
              <a:t>29.10.2019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9F7AAC-7012-4C07-A373-98D88DD68BE4}" type="slidenum">
              <a:rPr lang="ru-RU" smtClean="0"/>
              <a:t>‹#›</a:t>
            </a:fld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05117337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1E741B-CB11-442C-AB68-BC083BAB89AC}" type="datetimeFigureOut">
              <a:rPr lang="ru-RU" smtClean="0"/>
              <a:t>29.10.2019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9F7AAC-7012-4C07-A373-98D88DD68BE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5966918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1E741B-CB11-442C-AB68-BC083BAB89AC}" type="datetimeFigureOut">
              <a:rPr lang="ru-RU" smtClean="0"/>
              <a:t>29.10.2019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9F7AAC-7012-4C07-A373-98D88DD68BE4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87420551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1E741B-CB11-442C-AB68-BC083BAB89AC}" type="datetimeFigureOut">
              <a:rPr lang="ru-RU" smtClean="0"/>
              <a:t>29.10.2019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9F7AAC-7012-4C07-A373-98D88DD68BE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6002717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1E741B-CB11-442C-AB68-BC083BAB89AC}" type="datetimeFigureOut">
              <a:rPr lang="ru-RU" smtClean="0"/>
              <a:t>29.10.2019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9F7AAC-7012-4C07-A373-98D88DD68BE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8481252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1E741B-CB11-442C-AB68-BC083BAB89AC}" type="datetimeFigureOut">
              <a:rPr lang="ru-RU" smtClean="0"/>
              <a:t>29.10.2019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9F7AAC-7012-4C07-A373-98D88DD68BE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602334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1E741B-CB11-442C-AB68-BC083BAB89AC}" type="datetimeFigureOut">
              <a:rPr lang="ru-RU" smtClean="0"/>
              <a:t>29.10.2019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9F7AAC-7012-4C07-A373-98D88DD68BE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072297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1E741B-CB11-442C-AB68-BC083BAB89AC}" type="datetimeFigureOut">
              <a:rPr lang="ru-RU" smtClean="0"/>
              <a:t>29.10.2019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9F7AAC-7012-4C07-A373-98D88DD68BE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058775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1E741B-CB11-442C-AB68-BC083BAB89AC}" type="datetimeFigureOut">
              <a:rPr lang="ru-RU" smtClean="0"/>
              <a:t>29.10.2019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9F7AAC-7012-4C07-A373-98D88DD68BE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195773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1E741B-CB11-442C-AB68-BC083BAB89AC}" type="datetimeFigureOut">
              <a:rPr lang="ru-RU" smtClean="0"/>
              <a:t>29.10.2019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9F7AAC-7012-4C07-A373-98D88DD68BE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750615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1E741B-CB11-442C-AB68-BC083BAB89AC}" type="datetimeFigureOut">
              <a:rPr lang="ru-RU" smtClean="0"/>
              <a:t>29.10.2019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9F7AAC-7012-4C07-A373-98D88DD68BE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273516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1E741B-CB11-442C-AB68-BC083BAB89AC}" type="datetimeFigureOut">
              <a:rPr lang="ru-RU" smtClean="0"/>
              <a:t>29.10.2019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9F7AAC-7012-4C07-A373-98D88DD68BE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177528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1E741B-CB11-442C-AB68-BC083BAB89AC}" type="datetimeFigureOut">
              <a:rPr lang="ru-RU" smtClean="0"/>
              <a:t>29.10.2019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9F7AAC-7012-4C07-A373-98D88DD68BE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430420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1E741B-CB11-442C-AB68-BC083BAB89AC}" type="datetimeFigureOut">
              <a:rPr lang="ru-RU" smtClean="0"/>
              <a:t>29.10.2019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9F7AAC-7012-4C07-A373-98D88DD68BE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325012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1E741B-CB11-442C-AB68-BC083BAB89AC}" type="datetimeFigureOut">
              <a:rPr lang="ru-RU" smtClean="0"/>
              <a:t>29.10.2019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7A9F7AAC-7012-4C07-A373-98D88DD68BE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227853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Цифровые грамматические разборы</a:t>
            </a:r>
            <a:endParaRPr lang="ru-RU" dirty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(морфологический, синтаксический)</a:t>
            </a:r>
          </a:p>
          <a:p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Составитель: учитель русского языка и литературы МБОУ «СОШ №18» Ермолаева Т.А.</a:t>
            </a:r>
            <a:endParaRPr lang="ru-RU" b="1" dirty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8304421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 defTabSz="914400" eaLnBrk="0" fontAlgn="base" hangingPunct="0">
              <a:spcAft>
                <a:spcPct val="0"/>
              </a:spcAft>
            </a:pP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53515220"/>
              </p:ext>
            </p:extLst>
          </p:nvPr>
        </p:nvGraphicFramePr>
        <p:xfrm>
          <a:off x="677335" y="1930399"/>
          <a:ext cx="8596668" cy="462280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037400">
                  <a:extLst>
                    <a:ext uri="{9D8B030D-6E8A-4147-A177-3AD203B41FA5}">
                      <a16:colId xmlns:a16="http://schemas.microsoft.com/office/drawing/2014/main" val="2842509243"/>
                    </a:ext>
                  </a:extLst>
                </a:gridCol>
                <a:gridCol w="1559268">
                  <a:extLst>
                    <a:ext uri="{9D8B030D-6E8A-4147-A177-3AD203B41FA5}">
                      <a16:colId xmlns:a16="http://schemas.microsoft.com/office/drawing/2014/main" val="3487330555"/>
                    </a:ext>
                  </a:extLst>
                </a:gridCol>
              </a:tblGrid>
              <a:tr h="420255">
                <a:tc gridSpan="2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Указания по оцениванию</a:t>
                      </a:r>
                      <a:endParaRPr lang="ru-RU" sz="18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86010366"/>
                  </a:ext>
                </a:extLst>
              </a:tr>
              <a:tr h="420255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Выполнение морфологического разбора</a:t>
                      </a:r>
                      <a:endParaRPr lang="ru-RU" sz="18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Отметки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753279631"/>
                  </a:ext>
                </a:extLst>
              </a:tr>
              <a:tr h="420255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Разбор выполнен верно</a:t>
                      </a:r>
                      <a:endParaRPr lang="ru-RU" sz="18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710665113"/>
                  </a:ext>
                </a:extLst>
              </a:tr>
              <a:tr h="420255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 разборе допущена одна ошибка</a:t>
                      </a:r>
                      <a:endParaRPr lang="ru-RU" sz="18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561940253"/>
                  </a:ext>
                </a:extLst>
              </a:tr>
              <a:tr h="420255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 разборе допущено две ошибки</a:t>
                      </a:r>
                      <a:endParaRPr lang="ru-RU" sz="18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248139962"/>
                  </a:ext>
                </a:extLst>
              </a:tr>
              <a:tr h="420255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 разборе допущено более двух ошибок</a:t>
                      </a:r>
                      <a:endParaRPr lang="ru-RU" sz="18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787366758"/>
                  </a:ext>
                </a:extLst>
              </a:tr>
              <a:tr h="420255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Выполнение синтаксического разбора</a:t>
                      </a:r>
                      <a:endParaRPr lang="ru-RU" sz="18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Отметки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697688660"/>
                  </a:ext>
                </a:extLst>
              </a:tr>
              <a:tr h="420255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Разбор выполнен верно</a:t>
                      </a:r>
                      <a:endParaRPr lang="ru-RU" sz="18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508831096"/>
                  </a:ext>
                </a:extLst>
              </a:tr>
              <a:tr h="420255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 разборе допущена одна ошибка</a:t>
                      </a:r>
                      <a:endParaRPr lang="ru-RU" sz="18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106773495"/>
                  </a:ext>
                </a:extLst>
              </a:tr>
              <a:tr h="420255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 разборе допущено две ошибки</a:t>
                      </a:r>
                      <a:endParaRPr lang="ru-RU" sz="18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907059056"/>
                  </a:ext>
                </a:extLst>
              </a:tr>
              <a:tr h="420255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 разборе допущено более двух ошибок</a:t>
                      </a:r>
                      <a:endParaRPr lang="ru-RU" sz="18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78537506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740011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>
              <a:lnSpc>
                <a:spcPct val="120000"/>
              </a:lnSpc>
            </a:pP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Цель: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Ознакомить педагогов (учителей русского языка и литературы) с особенностями методического приема, памятки «Цифровые грамматические разборы (морфологический, синтаксический)» с целью применения в практической учебной деятельности.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Задачи: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20000"/>
              </a:lnSpc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Определить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актуальность работы по формированию умений грамматических разборов (традиционных/нетрадиционных), применению грамматических знаний;</a:t>
            </a:r>
          </a:p>
          <a:p>
            <a:pPr lvl="0" algn="just">
              <a:lnSpc>
                <a:spcPct val="120000"/>
              </a:lnSpc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Определить свойства морфологических и синтаксических упражнений по развитию грамматических умений, УУД; </a:t>
            </a:r>
          </a:p>
          <a:p>
            <a:pPr lvl="0" algn="just">
              <a:lnSpc>
                <a:spcPct val="120000"/>
              </a:lnSpc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Ознакомить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 структурой, содержанием, техникой выполнения цифрового морфологического и/или синтаксического  разбора;</a:t>
            </a:r>
          </a:p>
          <a:p>
            <a:pPr lvl="0" algn="just">
              <a:lnSpc>
                <a:spcPct val="120000"/>
              </a:lnSpc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Ознакомить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 «Указаниями по проверке и оцениванию».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450171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Грамматические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разборы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способы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освоения закономерностей языковых и речевых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фактов,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функционирования единиц лингвистики,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т.е.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развития коммуникативно-языковой компетентности, универсальных учебных действий: </a:t>
            </a:r>
          </a:p>
          <a:p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коммуникативные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(умение построения смыслового, логического высказывания в устной или письменной форме; умение аргументирования личной позиции; умение слушания, постановки/ответа на вопросы и др.);</a:t>
            </a:r>
          </a:p>
          <a:p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регулятивные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(умение принятия и сохранения учебной задачи; планирование действий в соответствии с поставленной задачей; умение контроля реальных и планируемых результатов индивидуальной образовательной деятельности и др.); </a:t>
            </a:r>
          </a:p>
          <a:p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познавательные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(умение осуществления поиска необходимой информации для выполнения учебных заданий с использованием учебной литературы, справочников; использование схем для решения учебных задач; построение умозаключения (индуктивное, дедуктивное, по аналогии); формулирование выводов; умение определения информации, нуждающейся в проверке, умение применения способа проверки достоверности информации; умение работать с информацией; культура коммуникации при сотрудничестве и др.).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345606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Словарь: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шифр – система знаков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(сочетание букв и/или 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цифр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для секретного письма, читаемого с помощью ключа. 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Цифровой шифр.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Ожегов С.И., Шведова Н.Ю. Толковый словарь русского языка. </a:t>
            </a:r>
          </a:p>
          <a:p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1141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7334" y="498764"/>
            <a:ext cx="8596668" cy="5543261"/>
          </a:xfrm>
        </p:spPr>
      </p:pic>
    </p:spTree>
    <p:extLst>
      <p:ext uri="{BB962C8B-B14F-4D97-AF65-F5344CB8AC3E}">
        <p14:creationId xmlns:p14="http://schemas.microsoft.com/office/powerpoint/2010/main" val="15086156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Структура </a:t>
            </a:r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определения / </a:t>
            </a:r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морфологического разбора части речи</a:t>
            </a:r>
            <a:endParaRPr lang="ru-RU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Общее значение</a:t>
            </a:r>
          </a:p>
          <a:p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Морфологические признаки</a:t>
            </a:r>
          </a:p>
          <a:p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Синтаксическая роль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559004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ru-RU" sz="28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Основа полного морфологического разбора – запись условных обозначений в виде числа, математической </a:t>
                </a:r>
                <a:r>
                  <a:rPr lang="ru-RU" sz="28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дроби</a:t>
                </a:r>
                <a:r>
                  <a:rPr lang="ru-RU" sz="28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:</a:t>
                </a:r>
              </a:p>
              <a:p>
                <a:r>
                  <a:rPr lang="ru-RU" sz="2800" b="1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Изморось</a:t>
                </a:r>
                <a:r>
                  <a:rPr lang="ru-RU" sz="28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28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– очень мелкий дождь. </a:t>
                </a:r>
              </a:p>
              <a:p>
                <a:r>
                  <a:rPr lang="ru-RU" sz="2800" b="1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Изморось = </a:t>
                </a:r>
                <a:r>
                  <a:rPr lang="ru-RU" sz="28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11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2800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2800" b="1" i="1">
                            <a:latin typeface="Cambria Math" panose="02040503050406030204" pitchFamily="18" charset="0"/>
                          </a:rPr>
                          <m:t>𝟐𝟐𝟑</m:t>
                        </m:r>
                        <m:r>
                          <a:rPr lang="ru-RU" sz="2800" b="1" i="1" smtClean="0">
                            <a:latin typeface="Cambria Math" panose="02040503050406030204" pitchFamily="18" charset="0"/>
                          </a:rPr>
                          <m:t>𝟑</m:t>
                        </m:r>
                      </m:num>
                      <m:den>
                        <m:r>
                          <a:rPr lang="ru-RU" sz="2800" b="1" i="1">
                            <a:latin typeface="Cambria Math" panose="02040503050406030204" pitchFamily="18" charset="0"/>
                          </a:rPr>
                          <m:t>𝟏𝟏</m:t>
                        </m:r>
                      </m:den>
                    </m:f>
                  </m:oMath>
                </a14:m>
                <a:r>
                  <a:rPr lang="ru-RU" sz="28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1</a:t>
                </a:r>
              </a:p>
              <a:p>
                <a:endParaRPr lang="ru-RU" dirty="0"/>
              </a:p>
            </p:txBody>
          </p:sp>
        </mc:Choice>
        <mc:Fallback xmlns=""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851" t="-157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9684822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Мелкий дождь</a:t>
            </a:r>
          </a:p>
          <a:p>
            <a:endParaRPr lang="ru-RU" sz="28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21(1/2/0)1 </a:t>
            </a:r>
          </a:p>
          <a:p>
            <a: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</a:t>
            </a:r>
          </a:p>
          <a:p>
            <a:endParaRPr lang="ru-RU" sz="2800" b="1" i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496870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ru-RU" sz="3200" b="1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Светает.</a:t>
                </a:r>
                <a:endParaRPr lang="ru-RU" sz="3200" b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r>
                  <a:rPr lang="ru-RU" sz="3200" b="1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Светает  </a:t>
                </a:r>
                <a14:m>
                  <m:oMath xmlns:m="http://schemas.openxmlformats.org/officeDocument/2006/math">
                    <m:r>
                      <a:rPr lang="ru-RU" sz="3200" b="1">
                        <a:latin typeface="Cambria Math" panose="02040503050406030204" pitchFamily="18" charset="0"/>
                      </a:rPr>
                      <m:t>=</m:t>
                    </m:r>
                    <m:r>
                      <a:rPr lang="ru-RU" sz="3200" b="1" i="1">
                        <a:latin typeface="Cambria Math" panose="02040503050406030204" pitchFamily="18" charset="0"/>
                      </a:rPr>
                      <m:t>𝟏𝟏𝟐𝟒</m:t>
                    </m:r>
                    <m:f>
                      <m:fPr>
                        <m:ctrlPr>
                          <a:rPr lang="ru-RU" sz="3200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3200" b="1" i="1">
                            <a:latin typeface="Cambria Math" panose="02040503050406030204" pitchFamily="18" charset="0"/>
                          </a:rPr>
                          <m:t>𝟎</m:t>
                        </m:r>
                      </m:num>
                      <m:den>
                        <m:r>
                          <a:rPr lang="ru-RU" sz="3200" b="1" i="1">
                            <a:latin typeface="Cambria Math" panose="02040503050406030204" pitchFamily="18" charset="0"/>
                          </a:rPr>
                          <m:t>𝟏𝟔</m:t>
                        </m:r>
                      </m:den>
                    </m:f>
                    <m:r>
                      <a:rPr lang="ru-RU" sz="3200" b="1" i="1">
                        <a:latin typeface="Cambria Math" panose="02040503050406030204" pitchFamily="18" charset="0"/>
                      </a:rPr>
                      <m:t>𝟐𝟎</m:t>
                    </m:r>
                    <m:r>
                      <a:rPr lang="ru-RU" sz="3200" b="1" i="1" smtClean="0">
                        <a:latin typeface="Cambria Math" panose="02040503050406030204" pitchFamily="18" charset="0"/>
                      </a:rPr>
                      <m:t>𝟐𝟐</m:t>
                    </m:r>
                  </m:oMath>
                </a14:m>
                <a:endParaRPr lang="ru-RU" dirty="0"/>
              </a:p>
            </p:txBody>
          </p:sp>
        </mc:Choice>
        <mc:Fallback xmlns=""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64" t="-219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740517707"/>
      </p:ext>
    </p:extLst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Аспект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367</TotalTime>
  <Words>398</Words>
  <Application>Microsoft Office PowerPoint</Application>
  <PresentationFormat>Широкоэкранный</PresentationFormat>
  <Paragraphs>49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7" baseType="lpstr">
      <vt:lpstr>Arial</vt:lpstr>
      <vt:lpstr>Calibri</vt:lpstr>
      <vt:lpstr>Cambria Math</vt:lpstr>
      <vt:lpstr>Times New Roman</vt:lpstr>
      <vt:lpstr>Trebuchet MS</vt:lpstr>
      <vt:lpstr>Wingdings 3</vt:lpstr>
      <vt:lpstr>Аспект</vt:lpstr>
      <vt:lpstr>Цифровые грамматические разборы</vt:lpstr>
      <vt:lpstr>Презентация PowerPoint</vt:lpstr>
      <vt:lpstr>Презентация PowerPoint</vt:lpstr>
      <vt:lpstr>Презентация PowerPoint</vt:lpstr>
      <vt:lpstr>Презентация PowerPoint</vt:lpstr>
      <vt:lpstr>Структура определения / морфологического разбора части речи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Цифровые грамматические разборы</dc:title>
  <dc:creator>Заместитель по УР</dc:creator>
  <cp:lastModifiedBy>Заместитель по УР</cp:lastModifiedBy>
  <cp:revision>12</cp:revision>
  <dcterms:created xsi:type="dcterms:W3CDTF">2019-09-02T10:17:49Z</dcterms:created>
  <dcterms:modified xsi:type="dcterms:W3CDTF">2019-10-29T13:47:36Z</dcterms:modified>
</cp:coreProperties>
</file>