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4" r:id="rId4"/>
    <p:sldId id="261" r:id="rId5"/>
    <p:sldId id="265" r:id="rId6"/>
    <p:sldId id="257" r:id="rId7"/>
    <p:sldId id="258" r:id="rId8"/>
    <p:sldId id="266" r:id="rId9"/>
    <p:sldId id="259" r:id="rId10"/>
    <p:sldId id="269" r:id="rId11"/>
    <p:sldId id="270" r:id="rId12"/>
    <p:sldId id="271" r:id="rId13"/>
    <p:sldId id="272" r:id="rId14"/>
    <p:sldId id="273" r:id="rId15"/>
    <p:sldId id="26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7" d="100"/>
          <a:sy n="57" d="100"/>
        </p:scale>
        <p:origin x="10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755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605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29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285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161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385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691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978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823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51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522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A5434-5500-470A-AE41-500729FC1B89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43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124" y="1825625"/>
            <a:ext cx="6305752" cy="4351338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036418" y="3187337"/>
            <a:ext cx="34197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Liberation Serif" panose="02020603050405020304" pitchFamily="18" charset="0"/>
              </a:rPr>
              <a:t>Свалова</a:t>
            </a:r>
            <a:r>
              <a:rPr lang="ru-RU" sz="2400" b="1" dirty="0" smtClean="0">
                <a:latin typeface="Liberation Serif" panose="02020603050405020304" pitchFamily="18" charset="0"/>
              </a:rPr>
              <a:t> Ольга Геннадьевна</a:t>
            </a:r>
          </a:p>
          <a:p>
            <a:r>
              <a:rPr lang="ru-RU" sz="2400" b="1" dirty="0" smtClean="0">
                <a:latin typeface="Liberation Serif" panose="02020603050405020304" pitchFamily="18" charset="0"/>
              </a:rPr>
              <a:t>Руководитель ММО учителей начальных классов</a:t>
            </a:r>
            <a:endParaRPr lang="ru-RU" sz="2400" b="1" dirty="0">
              <a:latin typeface="Liberation Serif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15219" y="6088923"/>
            <a:ext cx="8033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Публичный отчет за  2024-2025 гг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796" y="365125"/>
            <a:ext cx="4064634" cy="5430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999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54208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2060"/>
                </a:solidFill>
              </a:rPr>
              <a:t>Направления работы на 2025-2027 год: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1.Единое планирование учебных программ по предметам. Это нововведение направлено на унификацию учебного процесса и синхронизацию программ с ОГЭ и ЕГЭ.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2.Исполнение методических рекомендаций по организации домашней учебной работы обучающихся (разработаны ИСРО по поручению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России. Приказ 704) 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3.Отработка требований к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метапредметным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</a:t>
            </a:r>
            <a:r>
              <a:rPr lang="ru-RU" sz="3600" b="1" dirty="0"/>
              <a:t>редметным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 при оценке качества образования.</a:t>
            </a:r>
            <a:r>
              <a:rPr lang="ru-RU" sz="3600" b="1" dirty="0"/>
              <a:t/>
            </a:r>
            <a:br>
              <a:rPr lang="ru-RU" sz="3600" b="1" dirty="0"/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980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54208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2060"/>
                </a:solidFill>
              </a:rPr>
              <a:t>Направления работы на 2025-2027 год: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4.Исполнение методических рекомендаций по проектированию и реализации современного урока от ИСМО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5.Исполнение методических рекомендаций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«Система оценки достижений предметных результатов» - ЕДСО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6.Контрольно-оценочная деятельность в начальной школе: современные подходы.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7.Приобщение обучающихся к традиционным российским ценностям: современные подходы и новые решения.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327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54208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2060"/>
                </a:solidFill>
              </a:rPr>
              <a:t>Направления работы на 2025-2027 год: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8.Практики работы с обучающимися, испытывающими затруднения в освоении учебных предметов. Использование интерактивных карт.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9.Формирование функциональной грамотности.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10.Изменения во ФГОС, ФОП, ФАОП, рабочую программу воспитания.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11.Цифровизация системы образования – обмен успешными практиками использования ЦОК,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Сферум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114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54208"/>
          </a:xfrm>
        </p:spPr>
        <p:txBody>
          <a:bodyPr>
            <a:normAutofit/>
          </a:bodyPr>
          <a:lstStyle/>
          <a:p>
            <a:r>
              <a:rPr lang="ru-RU" sz="4900" b="1" dirty="0">
                <a:solidFill>
                  <a:srgbClr val="002060"/>
                </a:solidFill>
              </a:rPr>
              <a:t>Т</a:t>
            </a:r>
            <a:r>
              <a:rPr lang="ru-RU" sz="4900" b="1" dirty="0" smtClean="0">
                <a:solidFill>
                  <a:srgbClr val="002060"/>
                </a:solidFill>
              </a:rPr>
              <a:t>ема заседания ММО: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программ по формированию патриотизма у обучающихся начальных классов»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676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54208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2060"/>
                </a:solidFill>
              </a:rPr>
              <a:t>План работы: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1.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Федеральных рабочих программ по формированию патриотизма у обучающихся младшего школьного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 (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Свалова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О.Г.)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2.Формирование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патриотизма у младших школьников на уроках окружающего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мира (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Аббасова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К.С.)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3.Использование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краеведческого материала при проведении занятий внеурочной деятельности «Орлята России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(Гончарова О.М.)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4.Патриотическое воспитание в школе через деятельность советника директора по воспитанию и взаимодействию с детскими общественными организациями. (Деева О.А.)</a:t>
            </a:r>
            <a:r>
              <a:rPr lang="ru-RU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5.Рефлексия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Открытый микрофон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215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048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102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Цели и задачи: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38666" y="1536314"/>
            <a:ext cx="11015133" cy="5158667"/>
          </a:xfrm>
        </p:spPr>
      </p:pic>
      <p:sp>
        <p:nvSpPr>
          <p:cNvPr id="5" name="Прямоугольник 4"/>
          <p:cNvSpPr/>
          <p:nvPr/>
        </p:nvSpPr>
        <p:spPr>
          <a:xfrm>
            <a:off x="491066" y="1536314"/>
            <a:ext cx="85344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u="sng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ЦЕЛЬ</a:t>
            </a:r>
            <a:r>
              <a:rPr lang="ru-RU" sz="3200" u="sng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:Создать</a:t>
            </a:r>
            <a:r>
              <a:rPr lang="ru-RU" sz="3200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условия </a:t>
            </a:r>
            <a:r>
              <a:rPr lang="ru-RU" sz="32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непрерывного образования педагогов. 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Задачи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r>
              <a:rPr lang="ru-RU" sz="3200" b="1" dirty="0"/>
              <a:t>- совершенствовать методическую работу;</a:t>
            </a:r>
          </a:p>
          <a:p>
            <a:r>
              <a:rPr lang="ru-RU" sz="3200" b="1" dirty="0"/>
              <a:t>- внедрять передовой педагогический опыт и современные образовательные технологии в практику работы начальной </a:t>
            </a:r>
            <a:r>
              <a:rPr lang="ru-RU" sz="3200" b="1" dirty="0" smtClean="0"/>
              <a:t>школы;</a:t>
            </a:r>
          </a:p>
          <a:p>
            <a:pPr marL="285750" indent="-285750">
              <a:buFontTx/>
              <a:buChar char="-"/>
            </a:pPr>
            <a:r>
              <a:rPr lang="ru-RU" sz="3200" b="1" dirty="0" smtClean="0"/>
              <a:t>изучать </a:t>
            </a:r>
            <a:r>
              <a:rPr lang="ru-RU" sz="3200" b="1" dirty="0"/>
              <a:t>стратегические документы, обусловившие обновление содержания образования в Российской Федерации; </a:t>
            </a:r>
            <a:endParaRPr lang="ru-RU" sz="3200" b="1" dirty="0" smtClean="0"/>
          </a:p>
          <a:p>
            <a:pPr marL="285750" indent="-285750">
              <a:buFontTx/>
              <a:buChar char="-"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95970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3" name="Прямоугольник 2"/>
          <p:cNvSpPr/>
          <p:nvPr/>
        </p:nvSpPr>
        <p:spPr>
          <a:xfrm>
            <a:off x="643467" y="365125"/>
            <a:ext cx="9313333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3200" b="1" dirty="0" smtClean="0"/>
              <a:t>учитывать  </a:t>
            </a:r>
            <a:r>
              <a:rPr lang="ru-RU" sz="3200" b="1" dirty="0"/>
              <a:t>изменение требований к планированию и оцениванию результатов обучения в контексте разработки  национальной системы оценки качества  </a:t>
            </a:r>
            <a:r>
              <a:rPr lang="ru-RU" sz="3200" b="1" dirty="0" smtClean="0"/>
              <a:t>образования;</a:t>
            </a:r>
          </a:p>
          <a:p>
            <a:r>
              <a:rPr lang="ru-RU" sz="3200" b="1" dirty="0" smtClean="0"/>
              <a:t> </a:t>
            </a:r>
            <a:r>
              <a:rPr lang="ru-RU" sz="3200" b="1" dirty="0"/>
              <a:t>- </a:t>
            </a:r>
            <a:r>
              <a:rPr lang="ru-RU" sz="3200" b="1" dirty="0" smtClean="0"/>
              <a:t>способствовать повышению </a:t>
            </a:r>
            <a:r>
              <a:rPr lang="ru-RU" sz="3200" b="1" smtClean="0"/>
              <a:t>обучающей результативности </a:t>
            </a:r>
            <a:r>
              <a:rPr lang="ru-RU" sz="3200" b="1" dirty="0"/>
              <a:t>каждого урока;</a:t>
            </a:r>
          </a:p>
          <a:p>
            <a:pPr marL="285750" indent="-285750">
              <a:buFontTx/>
              <a:buChar char="-"/>
            </a:pPr>
            <a:r>
              <a:rPr lang="ru-RU" sz="3200" b="1" dirty="0" smtClean="0"/>
              <a:t>заложить </a:t>
            </a:r>
            <a:r>
              <a:rPr lang="ru-RU" sz="3200" b="1" dirty="0"/>
              <a:t>основы формирования функциональной </a:t>
            </a:r>
            <a:r>
              <a:rPr lang="ru-RU" sz="3200" b="1" dirty="0" smtClean="0"/>
              <a:t>грамотности;</a:t>
            </a:r>
          </a:p>
          <a:p>
            <a:pPr marL="285750" indent="-285750">
              <a:buFontTx/>
              <a:buChar char="-"/>
            </a:pPr>
            <a:r>
              <a:rPr lang="ru-RU" sz="3200" b="1" dirty="0" smtClean="0"/>
              <a:t> </a:t>
            </a:r>
            <a:r>
              <a:rPr lang="ru-RU" sz="3200" b="1" dirty="0"/>
              <a:t>усилить воспитательный потенциал урочной и внеурочной образовательной деятельности путём привлечения школьников к </a:t>
            </a:r>
            <a:r>
              <a:rPr lang="ru-RU" sz="3200" b="1" dirty="0" smtClean="0"/>
              <a:t>участию в мероприятиях</a:t>
            </a:r>
            <a:r>
              <a:rPr lang="ru-RU" sz="3200" b="1" dirty="0"/>
              <a:t>, </a:t>
            </a:r>
            <a:r>
              <a:rPr lang="ru-RU" sz="3200" b="1" dirty="0" smtClean="0"/>
              <a:t>конкурсах разного уровня.</a:t>
            </a:r>
            <a:endParaRPr lang="ru-RU" sz="3200" dirty="0"/>
          </a:p>
          <a:p>
            <a:pPr marL="285750" indent="-285750">
              <a:buFontTx/>
              <a:buChar char="-"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6967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Посещаемость ММО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Даны заседаний ММО</a:t>
            </a:r>
            <a:endParaRPr lang="ru-RU" sz="3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28.10.2024 г.</a:t>
            </a:r>
          </a:p>
          <a:p>
            <a:pPr marL="0" indent="0">
              <a:buNone/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17.12.2024 г.</a:t>
            </a:r>
          </a:p>
          <a:p>
            <a:pPr marL="0" indent="0">
              <a:buNone/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26.02.2025 г.</a:t>
            </a:r>
          </a:p>
          <a:p>
            <a:pPr marL="0" indent="0">
              <a:buNone/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09.04.2025 г.</a:t>
            </a:r>
          </a:p>
          <a:p>
            <a:pPr marL="0" indent="0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с введением единого методического дня посещаемость заседаний ММО увеличилась в разы.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</a:rPr>
              <a:t>Количество присутствующих</a:t>
            </a:r>
            <a:endParaRPr lang="ru-RU" sz="3200" dirty="0">
              <a:solidFill>
                <a:srgbClr val="00B0F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49 учителей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учителей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 учителей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33 учителя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Активнее стали учителя сельских школ. Но ОУ № 9 и 10 посетили только половину мероприятий.</a:t>
            </a:r>
          </a:p>
          <a:p>
            <a:pPr marL="0" indent="0">
              <a:buNone/>
            </a:pP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598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Основные направления деятельности: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83234" y="1690688"/>
            <a:ext cx="11260666" cy="4776589"/>
          </a:xfrm>
        </p:spPr>
      </p:pic>
      <p:sp>
        <p:nvSpPr>
          <p:cNvPr id="5" name="Прямоугольник 4"/>
          <p:cNvSpPr/>
          <p:nvPr/>
        </p:nvSpPr>
        <p:spPr>
          <a:xfrm>
            <a:off x="838200" y="1947333"/>
            <a:ext cx="69254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Информационная;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2641600"/>
            <a:ext cx="67818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Аналитическая;</a:t>
            </a:r>
            <a:endParaRPr lang="ru-RU" sz="3200" b="1" dirty="0"/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838199" y="4549540"/>
            <a:ext cx="73575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38200" y="3177852"/>
            <a:ext cx="9728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Организационно-методическая;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 совершенствования педагогического мастерства, развития </a:t>
            </a:r>
            <a:r>
              <a:rPr lang="ru-RU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</a:t>
            </a:r>
            <a:r>
              <a:rPr lang="ru-RU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</a:endParaRPr>
          </a:p>
          <a:p>
            <a:r>
              <a:rPr lang="ru-RU" sz="3200" b="1" dirty="0"/>
              <a:t>Методическое обеспечение программы «Одаренные дети».</a:t>
            </a:r>
          </a:p>
        </p:txBody>
      </p:sp>
    </p:spTree>
    <p:extLst>
      <p:ext uri="{BB962C8B-B14F-4D97-AF65-F5344CB8AC3E}">
        <p14:creationId xmlns:p14="http://schemas.microsoft.com/office/powerpoint/2010/main" val="3652934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01807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Мероприятия и формы их проведения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подходы к преподаванию математики в начальной школе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(практикум)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цифровых образовательных ресурсов в работе по формированию функциональной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грамотности.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(круглый стол)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 учащихся как одна из основных задач формирования читательской компетентности младшего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школьника.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(деловая игра)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детской одаренности в образовательной сфере в рамках ФГОС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НОО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(мастер класс)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947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0180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Мероприятия и формы их проведения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и интерпретация статистической информации внешних оценочных процедур за 2023-2024 учебный год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(ВПР и функциональная грамотность)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НПК «Первые шаги в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науку»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интеллектульных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творческих конкурсах разного уровня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мероприятии «Метод бой»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Ознакомились с Приказом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09.10.2024 N 704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 внесении изменений в некоторые приказы Министерства просвещения Российской Федерации, касающиеся федеральных образовательных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программНОО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…» и начали работу над внесением изменений в программы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937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54208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2060"/>
                </a:solidFill>
              </a:rPr>
              <a:t>Проблемы и перспективы: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школ неохотно идет на сотрудничество с ММО, что затрудняет подготовку мероприятий;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на Сайте Управления образования смотрят не все руководители ШМО, поэтому заседания ММО некоторыми школами были пропущены;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завуча и руководителя ШМО выполняет один человек и это отрицательно сказывается на сотрудничестве.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Перспективное направление – работа с молодыми учителями.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8184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239</Words>
  <Application>Microsoft Office PowerPoint</Application>
  <PresentationFormat>Широкоэкранный</PresentationFormat>
  <Paragraphs>42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Liberation Serif</vt:lpstr>
      <vt:lpstr>Times New Roman</vt:lpstr>
      <vt:lpstr>Тема Office</vt:lpstr>
      <vt:lpstr>Презентация PowerPoint</vt:lpstr>
      <vt:lpstr>Презентация PowerPoint</vt:lpstr>
      <vt:lpstr>Цели и задачи:</vt:lpstr>
      <vt:lpstr>Презентация PowerPoint</vt:lpstr>
      <vt:lpstr>Посещаемость ММО</vt:lpstr>
      <vt:lpstr>Основные направления деятельности:</vt:lpstr>
      <vt:lpstr>Мероприятия и формы их проведения Современные подходы к преподаванию математики в начальной школе. (практикум)  Использование цифровых образовательных ресурсов в работе по формированию функциональной грамотности. (круглый стол) Развитие речи учащихся как одна из основных задач формирования читательской компетентности младшего школьника. (деловая игра) Развитие детской одаренности в образовательной сфере в рамках ФГОС НОО (мастер класс)</vt:lpstr>
      <vt:lpstr>Мероприятия и формы их проведения Анализ и интерпретация статистической информации внешних оценочных процедур за 2023-2024 учебный год. (ВПР и функциональная грамотность) НПК «Первые шаги в науку» Участие в интеллектульных и творческих конкурсах разного уровня. Участие в мероприятии «Метод бой» Ознакомились с Приказом Минпросвещения России от 09.10.2024 N 704 "О внесении изменений в некоторые приказы Министерства просвещения Российской Федерации, касающиеся федеральных образовательных программНОО…» и начали работу над внесением изменений в программы</vt:lpstr>
      <vt:lpstr>Проблемы и перспективы: Администрация школ неохотно идет на сотрудничество с ММО, что затрудняет подготовку мероприятий; план работы на Сайте Управления образования смотрят не все руководители ШМО, поэтому заседания ММО некоторыми школами были пропущены; роль завуча и руководителя ШМО выполняет один человек и это отрицательно сказывается на сотрудничестве. Перспективное направление – работа с молодыми учителями.</vt:lpstr>
      <vt:lpstr>Направления работы на 2025-2027 год: 1.Единое планирование учебных программ по предметам. Это нововведение направлено на унификацию учебного процесса и синхронизацию программ с ОГЭ и ЕГЭ. 2.Исполнение методических рекомендаций по организации домашней учебной работы обучающихся (разработаны ИСРО по поручению Минпросвещения России. Приказ 704)  3.Отработка требований к метапредметным и предметным результатам при оценке качества образования. </vt:lpstr>
      <vt:lpstr>Направления работы на 2025-2027 год: 4.Исполнение методических рекомендаций по проектированию и реализации современного урока от ИСМО 5.Исполнение методических рекомендаций Минпросвещения «Система оценки достижений предметных результатов» - ЕДСО 6.Контрольно-оценочная деятельность в начальной школе: современные подходы. 7.Приобщение обучающихся к традиционным российским ценностям: современные подходы и новые решения. </vt:lpstr>
      <vt:lpstr>Направления работы на 2025-2027 год: 8.Практики работы с обучающимися, испытывающими затруднения в освоении учебных предметов. Использование интерактивных карт. 9.Формирование функциональной грамотности. 10.Изменения во ФГОС, ФОП, ФАОП, рабочую программу воспитания. 11.Цифровизация системы образования – обмен успешными практиками использования ЦОК, Сферум </vt:lpstr>
      <vt:lpstr>Тема заседания ММО: «Ресурсы рабочих программ по формированию патриотизма у обучающихся начальных классов» </vt:lpstr>
      <vt:lpstr>План работы: 1.Ресурсы Федеральных рабочих программ по формированию патриотизма у обучающихся младшего школьного возраста (Свалова О.Г.) 2.Формирование патриотизма у младших школьников на уроках окружающего мира (Аббасова К.С.) 3.Использование краеведческого материала при проведении занятий внеурочной деятельности «Орлята России» (Гончарова О.М.) 4.Патриотическое воспитание в школе через деятельность советника директора по воспитанию и взаимодействию с детскими общественными организациями. (Деева О.А.) 5.Рефлексия. Открытый микрофон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User</cp:lastModifiedBy>
  <cp:revision>23</cp:revision>
  <dcterms:created xsi:type="dcterms:W3CDTF">2022-01-21T11:27:25Z</dcterms:created>
  <dcterms:modified xsi:type="dcterms:W3CDTF">2025-08-26T16:12:01Z</dcterms:modified>
</cp:coreProperties>
</file>