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8" r:id="rId4"/>
    <p:sldId id="261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3" r:id="rId17"/>
    <p:sldId id="272" r:id="rId18"/>
    <p:sldId id="277" r:id="rId19"/>
    <p:sldId id="276" r:id="rId20"/>
    <p:sldId id="274" r:id="rId21"/>
    <p:sldId id="275" r:id="rId22"/>
    <p:sldId id="278" r:id="rId23"/>
    <p:sldId id="286" r:id="rId24"/>
    <p:sldId id="283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11490-CDA6-4E29-B533-61DF06C76775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355B4-8676-4846-BE2F-76939B5732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http://www.rcio.rsu.ru/webp/class1/potok86/Vasil'eva/metod.1.gi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1000100" y="928670"/>
            <a:ext cx="764386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Использование приемов ТРКМ на уроках русского языка и литературы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средство формирования УУД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57356" y="6072206"/>
            <a:ext cx="650085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ГМО учителей русского языка и литературы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2021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Галина\Desktop\фото педидеи\IMG_07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429000"/>
            <a:ext cx="3367087" cy="252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Documents and Settings\Учитель\Рабочий стол\фгос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0"/>
            <a:ext cx="2109768" cy="1011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0" y="357166"/>
            <a:ext cx="50703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19075" algn="l"/>
              </a:tabLst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"Ключевые слова"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85954" y="1071546"/>
            <a:ext cx="63580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Рассказ Ф.М.Достоевского </a:t>
            </a:r>
          </a:p>
          <a:p>
            <a:pPr algn="ctr"/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Мальчик у Христа на елке"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071678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Составить </a:t>
            </a:r>
            <a:r>
              <a:rPr lang="ru-RU" sz="3600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небольшой рассказ-прогноз по цепочке ключевых слов.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3429000"/>
            <a:ext cx="2857520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мальчик в подвале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14678" y="3429000"/>
            <a:ext cx="2643206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хотелось кушать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86480" y="3429000"/>
            <a:ext cx="2571800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мама холодная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71538" y="4786322"/>
            <a:ext cx="2643206" cy="7143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полицейский отвернулся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57554" y="4071942"/>
            <a:ext cx="2357454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мерзлый пар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5720" y="4071942"/>
            <a:ext cx="2214578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57950" y="4071942"/>
            <a:ext cx="2571768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одиноко и жутко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29190" y="6215082"/>
            <a:ext cx="3429024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Христова елка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57224" y="6215082"/>
            <a:ext cx="3214710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 было заснул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143504" y="5643578"/>
            <a:ext cx="2857520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схватили за халатик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00100" y="5643578"/>
            <a:ext cx="2857520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него закричали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00628" y="4786322"/>
            <a:ext cx="3214710" cy="7143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комнате нарядные дети </a:t>
            </a:r>
            <a:endParaRPr lang="ru-RU" sz="2400" dirty="0">
              <a:solidFill>
                <a:srgbClr val="002060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2928926" y="3643314"/>
            <a:ext cx="21431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929322" y="3643314"/>
            <a:ext cx="21431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0" y="4286256"/>
            <a:ext cx="21431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2857488" y="4286256"/>
            <a:ext cx="21431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857884" y="4286256"/>
            <a:ext cx="21431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00034" y="5072074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4143372" y="5072074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4286248" y="5857892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28596" y="5786454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8429652" y="5072074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8358214" y="5857892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4357686" y="6429396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357158" y="6429396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285728"/>
            <a:ext cx="584865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"Верите ли вы, что..."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57818" y="1071546"/>
            <a:ext cx="3399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Басни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И.А.Крылова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642910" y="1643050"/>
            <a:ext cx="778671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9900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оиграем: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"Верите ли вы, что..."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99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 басня – это короткий рассказ, в котором действуют растения, животные, вещи, а подразумеваются люди, их поступки.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 в баснях высмеиваются достоинства людей.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 мораль в басне может быть пословицей.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 первые басни возникли 2500 лет назад.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 И.А.Крылову и героям его басен поставлен памятник.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 баснописец – писатель, который сочиняет басни.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 басня может быть в прозаической и стихотворной форме.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Универсальные учебные действия, формируемые на стадии «Вызов»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285720" y="1928802"/>
            <a:ext cx="885828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907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Регулятивные УУД: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190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самостоятельно формулировать проблему (тему) и цели урока;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190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планировать пути достижения целей; прогнозирование.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907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Коммуникативные УУД: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190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умение работать в группах, парах;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190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умение задавать учебные вопросы;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190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умение анализировать и отбирать необходимую информацию.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9075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Личностные УУД: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190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выраженной устойчивой учебно-познавательной мотивации и интереса к учению.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1428750" y="0"/>
            <a:ext cx="7581900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ru-RU" sz="1600" b="1" i="1" dirty="0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642910" y="500042"/>
            <a:ext cx="8207375" cy="935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48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Стадия осмысления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14375" y="1643063"/>
            <a:ext cx="8429625" cy="3108543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pPr algn="just" eaLnBrk="0" hangingPunct="0">
              <a:spcAft>
                <a:spcPts val="0"/>
              </a:spcAft>
              <a:defRPr/>
            </a:pPr>
            <a:r>
              <a:rPr lang="ru-RU" sz="3600" dirty="0">
                <a:latin typeface="Monotype Corsiva" pitchFamily="66" charset="0"/>
              </a:rPr>
              <a:t> </a:t>
            </a:r>
            <a:r>
              <a:rPr lang="ru-RU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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активное получение новой информации; </a:t>
            </a:r>
          </a:p>
          <a:p>
            <a:pPr algn="just" eaLnBrk="0" hangingPunct="0">
              <a:spcBef>
                <a:spcPct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4824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</a:t>
            </a:r>
            <a:r>
              <a:rPr lang="ru-RU" sz="3200" b="1" dirty="0">
                <a:solidFill>
                  <a:srgbClr val="4824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осмысление новой информации; </a:t>
            </a:r>
          </a:p>
          <a:p>
            <a:pPr eaLnBrk="0" hangingPunct="0">
              <a:spcBef>
                <a:spcPct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4824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</a:t>
            </a:r>
            <a:r>
              <a:rPr lang="ru-RU" sz="3200" b="1" dirty="0">
                <a:solidFill>
                  <a:srgbClr val="4824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соотнесение новой информации с собственными  знаниями; </a:t>
            </a:r>
          </a:p>
          <a:p>
            <a:pPr eaLnBrk="0" hangingPunct="0">
              <a:spcBef>
                <a:spcPct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4824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</a:t>
            </a:r>
            <a:r>
              <a:rPr lang="ru-RU" sz="3200" b="1" dirty="0">
                <a:solidFill>
                  <a:srgbClr val="4824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ru-RU" sz="32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отслеживание процесса познания и собственного понимания. </a:t>
            </a:r>
          </a:p>
        </p:txBody>
      </p:sp>
      <p:pic>
        <p:nvPicPr>
          <p:cNvPr id="9221" name="Picture 2" descr="http://www.rcio.rsu.ru/webp/class1/potok86/Vasil%27eva/metod.1.gif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928813" y="4714875"/>
            <a:ext cx="5448300" cy="166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214290"/>
            <a:ext cx="62865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19075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Приемы, используемые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19075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стадии «Осмысление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857224" y="1643050"/>
            <a:ext cx="678657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"Дерево предсказаний"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"Тонкие и толстые вопросы"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"Ромашка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Блума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Инсерт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 - чтение с пометами.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"Чтение с остановками"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2860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Универсальные учебные действия, формируемые на стадии «Осмысление»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1643042" y="2500306"/>
            <a:ext cx="6215106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Познавательные УУД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Коммуникативные УУД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Регулятивные УУД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Личностные УУД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2071688" y="0"/>
            <a:ext cx="6913562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ru-RU" sz="1600" b="1" i="1" dirty="0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199683" name="Rectangle 3"/>
          <p:cNvSpPr>
            <a:spLocks noChangeArrowheads="1"/>
          </p:cNvSpPr>
          <p:nvPr/>
        </p:nvSpPr>
        <p:spPr bwMode="auto">
          <a:xfrm>
            <a:off x="285720" y="500042"/>
            <a:ext cx="8496300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48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Стадия рефлексии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357313" y="1643063"/>
            <a:ext cx="6858000" cy="4031873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ts val="0"/>
              </a:spcBef>
              <a:defRPr/>
            </a:pPr>
            <a:r>
              <a:rPr lang="ru-RU" sz="32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</a:t>
            </a:r>
            <a:r>
              <a:rPr lang="ru-RU" sz="2800" dirty="0">
                <a:latin typeface="Monotype Corsiva" pitchFamily="66" charset="0"/>
              </a:rPr>
              <a:t> </a:t>
            </a:r>
            <a:r>
              <a:rPr lang="ru-RU" sz="28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целостное осмысление, присвоение и обобщение полученной информации; </a:t>
            </a:r>
          </a:p>
          <a:p>
            <a:pPr eaLnBrk="0" hangingPunct="0">
              <a:spcBef>
                <a:spcPct val="0"/>
              </a:spcBef>
              <a:defRPr/>
            </a:pPr>
            <a:r>
              <a:rPr lang="ru-RU" sz="28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 </a:t>
            </a:r>
            <a:r>
              <a:rPr lang="ru-RU" sz="28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выработка собственного отношения к изучаемому материалу; </a:t>
            </a:r>
          </a:p>
          <a:p>
            <a:pPr eaLnBrk="0" hangingPunct="0">
              <a:spcBef>
                <a:spcPct val="0"/>
              </a:spcBef>
              <a:defRPr/>
            </a:pPr>
            <a:r>
              <a:rPr lang="ru-RU" sz="28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 </a:t>
            </a:r>
            <a:r>
              <a:rPr lang="ru-RU" sz="28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выявление еще непознанного; </a:t>
            </a:r>
          </a:p>
          <a:p>
            <a:pPr eaLnBrk="0" hangingPunct="0">
              <a:spcBef>
                <a:spcPct val="0"/>
              </a:spcBef>
              <a:defRPr/>
            </a:pPr>
            <a:r>
              <a:rPr lang="ru-RU" sz="28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 </a:t>
            </a:r>
            <a:r>
              <a:rPr lang="ru-RU" sz="28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анализ процесса изучения материала, собственных мыслительных операций; </a:t>
            </a:r>
          </a:p>
          <a:p>
            <a:pPr eaLnBrk="0" hangingPunct="0">
              <a:spcBef>
                <a:spcPct val="0"/>
              </a:spcBef>
              <a:defRPr/>
            </a:pPr>
            <a:r>
              <a:rPr lang="ru-RU" sz="28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 </a:t>
            </a:r>
            <a:r>
              <a:rPr lang="ru-RU" sz="28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поиск тем и проблем для дальнейшей работы («новый вызов»). </a:t>
            </a:r>
          </a:p>
        </p:txBody>
      </p:sp>
      <p:pic>
        <p:nvPicPr>
          <p:cNvPr id="10245" name="Picture 6" descr="und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88" y="6000750"/>
            <a:ext cx="4033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214290"/>
            <a:ext cx="65722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19075" algn="l"/>
              </a:tabLst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Приемы, используемые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19075" algn="l"/>
              </a:tabLst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стадии «Рефлексия»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571604" y="1857364"/>
            <a:ext cx="600079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Синквейн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"Кластер"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"Шесть шляп критического мышления"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488" y="214290"/>
            <a:ext cx="29081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ts val="1200"/>
              </a:spcBef>
              <a:spcAft>
                <a:spcPts val="1200"/>
              </a:spcAft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"Кластер"</a:t>
            </a: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488" y="1857364"/>
            <a:ext cx="3143272" cy="107157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Простое осложненное предложение </a:t>
            </a:r>
            <a:endParaRPr lang="ru-RU" sz="2400" b="1" i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000232" y="4286256"/>
            <a:ext cx="2786082" cy="10001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однородные члены предложения </a:t>
            </a:r>
            <a:endParaRPr lang="ru-RU" sz="2400" b="1" i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28596" y="3286124"/>
            <a:ext cx="2428892" cy="7143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обращения </a:t>
            </a:r>
            <a:endParaRPr lang="ru-RU" sz="2400" b="1" i="1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786578" y="2928934"/>
            <a:ext cx="2071702" cy="6429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вводные слова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072066" y="3929066"/>
            <a:ext cx="2571768" cy="7143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сравнительные обороты</a:t>
            </a:r>
            <a:endParaRPr lang="ru-RU" sz="2400" b="1" i="1" dirty="0"/>
          </a:p>
        </p:txBody>
      </p:sp>
      <p:cxnSp>
        <p:nvCxnSpPr>
          <p:cNvPr id="26" name="Прямая соединительная линия 25"/>
          <p:cNvCxnSpPr>
            <a:endCxn id="21" idx="0"/>
          </p:cNvCxnSpPr>
          <p:nvPr/>
        </p:nvCxnSpPr>
        <p:spPr>
          <a:xfrm>
            <a:off x="4929190" y="3000372"/>
            <a:ext cx="1428760" cy="9286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15" idx="0"/>
          </p:cNvCxnSpPr>
          <p:nvPr/>
        </p:nvCxnSpPr>
        <p:spPr>
          <a:xfrm rot="5400000">
            <a:off x="3090059" y="3303587"/>
            <a:ext cx="1285884" cy="67945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0800000">
            <a:off x="6072198" y="2428870"/>
            <a:ext cx="928694" cy="3571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0800000" flipV="1">
            <a:off x="2214546" y="2786058"/>
            <a:ext cx="500066" cy="357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1319614" y="1000108"/>
            <a:ext cx="65941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"Простое осложненное предложение"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488" y="214290"/>
            <a:ext cx="29081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ts val="1200"/>
              </a:spcBef>
              <a:spcAft>
                <a:spcPts val="1200"/>
              </a:spcAft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"Кластер"</a:t>
            </a: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5852" y="857232"/>
            <a:ext cx="78581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"Краткие сведения о М.Ю. Лермонтове"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28992" y="3500438"/>
            <a:ext cx="2571768" cy="7143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М.Ю.Лермонтов</a:t>
            </a:r>
            <a:endParaRPr lang="ru-RU" sz="24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357298"/>
            <a:ext cx="83582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Прочитайте статью А.И.Герцена и выпишите качества, присущие Лермонтову. Какой он? Кто он?</a:t>
            </a:r>
            <a:endParaRPr lang="ru-RU" sz="2800" i="1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28662" y="2714620"/>
            <a:ext cx="2214578" cy="6429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страдающий</a:t>
            </a:r>
            <a:endParaRPr lang="ru-RU" sz="2400" b="1" i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86116" y="5500702"/>
            <a:ext cx="2786082" cy="10001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живая и впечатлительная натура</a:t>
            </a:r>
            <a:endParaRPr lang="ru-RU" sz="2400" b="1" i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71868" y="2428868"/>
            <a:ext cx="2071702" cy="6429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изгнанник</a:t>
            </a:r>
            <a:endParaRPr lang="ru-RU" sz="2400" b="1" i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71472" y="3643314"/>
            <a:ext cx="2071702" cy="6429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одинокий</a:t>
            </a:r>
            <a:endParaRPr lang="ru-RU" sz="2400" b="1" i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714480" y="4572008"/>
            <a:ext cx="2428892" cy="7143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непоколебимый</a:t>
            </a:r>
            <a:endParaRPr lang="ru-RU" sz="2400" b="1" i="1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715140" y="3643314"/>
            <a:ext cx="2071702" cy="6429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открытый</a:t>
            </a:r>
            <a:endParaRPr lang="ru-RU" sz="2400" b="1" i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072198" y="2714620"/>
            <a:ext cx="2428892" cy="57150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преданный</a:t>
            </a:r>
            <a:endParaRPr lang="ru-RU" sz="2400" b="1" i="1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357818" y="4572008"/>
            <a:ext cx="2571768" cy="7143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гениальный поэт</a:t>
            </a:r>
            <a:endParaRPr lang="ru-RU" sz="2400" b="1" i="1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5572926" y="4214818"/>
            <a:ext cx="427834" cy="2857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6200000" flipH="1">
            <a:off x="3178959" y="3178967"/>
            <a:ext cx="285752" cy="2143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4179488" y="4821644"/>
            <a:ext cx="1071570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4394596" y="3249214"/>
            <a:ext cx="35639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0800000">
            <a:off x="6143636" y="3857628"/>
            <a:ext cx="500066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5786446" y="3214686"/>
            <a:ext cx="214314" cy="2143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2786050" y="3929066"/>
            <a:ext cx="42862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0800000" flipV="1">
            <a:off x="3428992" y="4214818"/>
            <a:ext cx="286546" cy="2857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000108"/>
            <a:ext cx="87868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учителя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включить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самого ученика в учебную деятельность, организовать процесс самостоятельного овладения детьми нового знания, применения полученных знаний в решении познавательных, учебно-практических и жизненных проблем. </a:t>
            </a:r>
          </a:p>
        </p:txBody>
      </p:sp>
      <p:pic>
        <p:nvPicPr>
          <p:cNvPr id="3" name="Picture 3" descr="D:\Documents and Settings\Библиотека\Рабочий стол\PIC_01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214950"/>
            <a:ext cx="2071702" cy="1436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Галина\Desktop\фото педидеи\1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5214950"/>
            <a:ext cx="1876425" cy="1382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-428660" y="142852"/>
            <a:ext cx="928694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Надо, чтобы учиться было радостно, трепетно, победно.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(Б. Желтков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rgbClr val="7B98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3" descr="IMG_0779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50" y="5214950"/>
            <a:ext cx="214314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36" y="285728"/>
            <a:ext cx="33986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ts val="1200"/>
              </a:spcBef>
              <a:spcAft>
                <a:spcPts val="1200"/>
              </a:spcAft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Синквейн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</a:t>
            </a: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1214422"/>
            <a:ext cx="46029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Н.В.Гоголь «Тараса </a:t>
            </a:r>
            <a:r>
              <a:rPr lang="ru-RU" sz="2800" b="1" i="1" u="sng" dirty="0" err="1" smtClean="0">
                <a:latin typeface="Times New Roman" pitchFamily="18" charset="0"/>
                <a:cs typeface="Times New Roman" pitchFamily="18" charset="0"/>
              </a:rPr>
              <a:t>Бульба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571604" y="2071678"/>
            <a:ext cx="600076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Тарас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Бульба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99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храбрый, мужественный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99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живет, освобождает, борется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99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не жалеет жизни за родину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99003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DejaVu Sans"/>
                <a:cs typeface="Times New Roman" pitchFamily="18" charset="0"/>
              </a:rPr>
              <a:t>казак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99003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36" y="285728"/>
            <a:ext cx="33986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ts val="1200"/>
              </a:spcBef>
              <a:spcAft>
                <a:spcPts val="1200"/>
              </a:spcAft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Синквейн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</a:t>
            </a: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1428736"/>
            <a:ext cx="42628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Творчество А.С.Пушкина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071678"/>
            <a:ext cx="8572560" cy="4147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3600" b="1" i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Пушкин Александр Сергеевич</a:t>
            </a:r>
            <a:br>
              <a:rPr lang="ru-RU" sz="3600" b="1" i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величайший русский</a:t>
            </a:r>
            <a:br>
              <a:rPr lang="ru-RU" sz="3600" b="1" i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творил, писал, восхищал</a:t>
            </a:r>
            <a:br>
              <a:rPr lang="ru-RU" sz="3600" b="1" i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еще при жизни стали именовать гением</a:t>
            </a:r>
            <a:br>
              <a:rPr lang="ru-RU" sz="3600" b="1" i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поэт</a:t>
            </a:r>
            <a:endParaRPr lang="ru-RU" sz="3600" b="1" i="1" dirty="0">
              <a:solidFill>
                <a:srgbClr val="99003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Универсальные учебные действия, формируемые на стадии «Рефлексия»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500034" y="1595021"/>
            <a:ext cx="864396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Познавательные УУД: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устанавливать причинно-следственные связи;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уметь осуществлять синтез, сравнение и классификацию по заданным критериям.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Коммуникативные УУД: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умение анализировать и отбирать необходимую информацию; формулировать свое мнение, аргументировать свою позицию.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Регулятивные УУД: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осуществлять познавательную рефлексию в отношении действий по решению учебных и познавательных задач.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Личностные УУД: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потребность в самовыражении и самореализации, социальном признании;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готовности к самообразованию и самовоспитанию.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3" y="285728"/>
            <a:ext cx="84296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ts val="1200"/>
              </a:spcBef>
              <a:spcAft>
                <a:spcPts val="1200"/>
              </a:spcAft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применения ТРКМ</a:t>
            </a: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1538" y="1428736"/>
            <a:ext cx="3000396" cy="192882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Учащиеся при ответе на поставленный вопрос проявляют способность доказывать свою точку зрения 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86380" y="1428736"/>
            <a:ext cx="3000396" cy="192882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Дети не боятся высказываться верно или ошибочно, т. к.  принимаются все мнения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85852" y="4071942"/>
            <a:ext cx="2928958" cy="21431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Могут давать адекватную самооценку и оценить работу своего товарища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429256" y="4071942"/>
            <a:ext cx="2928958" cy="21431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Учащиеся могут выделять главное из полученной информации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5000628" y="1000108"/>
            <a:ext cx="100013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 flipV="1">
            <a:off x="2857488" y="1000108"/>
            <a:ext cx="85725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2821769" y="2107397"/>
            <a:ext cx="292895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H="1">
            <a:off x="3607587" y="2178835"/>
            <a:ext cx="300039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571472" y="928670"/>
            <a:ext cx="807249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Использование приемов технологии развития критического мышления (ТРКМ) на уроках русского языка и литературы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средство формирования УУД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7554" y="6286520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Артёмовский 2021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Галина\Desktop\фото педидеи\IMG_07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4000504"/>
            <a:ext cx="3367087" cy="2097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Documents and Settings\Учитель\Рабочий стол\фгос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0"/>
            <a:ext cx="2109768" cy="1011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86439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ТРКМ:</a:t>
            </a:r>
          </a:p>
          <a:p>
            <a:pPr algn="ctr"/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обеспечить развитие критического мышления посредством интерактивного включения учащихся в познавательный процесс.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ChangeArrowheads="1"/>
          </p:cNvSpPr>
          <p:nvPr/>
        </p:nvSpPr>
        <p:spPr bwMode="auto">
          <a:xfrm>
            <a:off x="714375" y="333375"/>
            <a:ext cx="7983538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ru-RU" sz="1600" b="1" i="1" dirty="0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196613" name="Rectangle 5"/>
          <p:cNvSpPr>
            <a:spLocks noChangeArrowheads="1"/>
          </p:cNvSpPr>
          <p:nvPr/>
        </p:nvSpPr>
        <p:spPr bwMode="auto">
          <a:xfrm>
            <a:off x="2214546" y="1714488"/>
            <a:ext cx="4248150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sz="7200" dirty="0">
                <a:solidFill>
                  <a:srgbClr val="800000"/>
                </a:solidFill>
                <a:latin typeface="Tahoma" pitchFamily="34" charset="0"/>
                <a:sym typeface="Wingdings" pitchFamily="2" charset="2"/>
              </a:rPr>
              <a:t></a:t>
            </a:r>
            <a:r>
              <a:rPr lang="ru-RU" sz="48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Стадия вызова</a:t>
            </a:r>
            <a:endParaRPr lang="ru-RU" sz="4800" dirty="0">
              <a:solidFill>
                <a:srgbClr val="800000"/>
              </a:solidFill>
              <a:latin typeface="Monotype Corsiva" pitchFamily="66" charset="0"/>
              <a:sym typeface="Wingdings" pitchFamily="2" charset="2"/>
            </a:endParaRPr>
          </a:p>
        </p:txBody>
      </p:sp>
      <p:sp>
        <p:nvSpPr>
          <p:cNvPr id="196614" name="Rectangle 6"/>
          <p:cNvSpPr>
            <a:spLocks noChangeArrowheads="1"/>
          </p:cNvSpPr>
          <p:nvPr/>
        </p:nvSpPr>
        <p:spPr bwMode="auto">
          <a:xfrm>
            <a:off x="1714480" y="3000372"/>
            <a:ext cx="5688013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sz="7200" dirty="0">
                <a:solidFill>
                  <a:srgbClr val="800000"/>
                </a:solidFill>
                <a:latin typeface="Tahoma" pitchFamily="34" charset="0"/>
                <a:sym typeface="Wingdings" pitchFamily="2" charset="2"/>
              </a:rPr>
              <a:t></a:t>
            </a:r>
            <a:r>
              <a:rPr lang="ru-RU" sz="48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Стадия осмысления</a:t>
            </a:r>
            <a:endParaRPr lang="ru-RU" sz="4800" dirty="0">
              <a:solidFill>
                <a:srgbClr val="800000"/>
              </a:solidFill>
              <a:latin typeface="Monotype Corsiva" pitchFamily="66" charset="0"/>
              <a:sym typeface="Wingdings" pitchFamily="2" charset="2"/>
            </a:endParaRPr>
          </a:p>
        </p:txBody>
      </p:sp>
      <p:sp>
        <p:nvSpPr>
          <p:cNvPr id="196615" name="Rectangle 7"/>
          <p:cNvSpPr>
            <a:spLocks noChangeArrowheads="1"/>
          </p:cNvSpPr>
          <p:nvPr/>
        </p:nvSpPr>
        <p:spPr bwMode="auto">
          <a:xfrm>
            <a:off x="2000232" y="4429132"/>
            <a:ext cx="50403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sz="7200" dirty="0">
                <a:solidFill>
                  <a:srgbClr val="800000"/>
                </a:solidFill>
                <a:latin typeface="Tahoma" pitchFamily="34" charset="0"/>
                <a:sym typeface="Wingdings" pitchFamily="2" charset="2"/>
              </a:rPr>
              <a:t></a:t>
            </a:r>
            <a:r>
              <a:rPr lang="ru-RU" sz="48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Стадия рефлексии</a:t>
            </a:r>
            <a:endParaRPr lang="ru-RU" sz="4800" dirty="0">
              <a:solidFill>
                <a:srgbClr val="800000"/>
              </a:solidFill>
              <a:latin typeface="Monotype Corsiva" pitchFamily="66" charset="0"/>
              <a:sym typeface="Wingdings" pitchFamily="2" charset="2"/>
            </a:endParaRPr>
          </a:p>
        </p:txBody>
      </p:sp>
      <p:sp>
        <p:nvSpPr>
          <p:cNvPr id="196616" name="Rectangle 8"/>
          <p:cNvSpPr>
            <a:spLocks noChangeArrowheads="1"/>
          </p:cNvSpPr>
          <p:nvPr/>
        </p:nvSpPr>
        <p:spPr bwMode="auto">
          <a:xfrm>
            <a:off x="1476375" y="1341438"/>
            <a:ext cx="5975350" cy="574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ru-RU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4348" y="500042"/>
            <a:ext cx="7786715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0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Трехфазная структура урока:</a:t>
            </a:r>
          </a:p>
          <a:p>
            <a:pPr>
              <a:defRPr/>
            </a:pPr>
            <a:endParaRPr lang="ru-RU" b="1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ChangeArrowheads="1"/>
          </p:cNvSpPr>
          <p:nvPr/>
        </p:nvSpPr>
        <p:spPr bwMode="auto">
          <a:xfrm>
            <a:off x="2428875" y="214313"/>
            <a:ext cx="65008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ru-RU" sz="1600" b="1" i="1" dirty="0">
              <a:solidFill>
                <a:srgbClr val="800000"/>
              </a:solidFill>
              <a:latin typeface="Tahoma" pitchFamily="34" charset="0"/>
            </a:endParaRPr>
          </a:p>
        </p:txBody>
      </p:sp>
      <p:sp>
        <p:nvSpPr>
          <p:cNvPr id="197635" name="Rectangle 3"/>
          <p:cNvSpPr>
            <a:spLocks noChangeArrowheads="1"/>
          </p:cNvSpPr>
          <p:nvPr/>
        </p:nvSpPr>
        <p:spPr bwMode="auto">
          <a:xfrm>
            <a:off x="1285875" y="714375"/>
            <a:ext cx="6337300" cy="935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ru-RU" sz="7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sym typeface="Wingdings" pitchFamily="2" charset="2"/>
            </a:endParaRPr>
          </a:p>
        </p:txBody>
      </p:sp>
      <p:sp>
        <p:nvSpPr>
          <p:cNvPr id="197636" name="Text Box 4"/>
          <p:cNvSpPr txBox="1">
            <a:spLocks noChangeArrowheads="1"/>
          </p:cNvSpPr>
          <p:nvPr/>
        </p:nvSpPr>
        <p:spPr bwMode="auto">
          <a:xfrm>
            <a:off x="2339975" y="2420938"/>
            <a:ext cx="5903913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ru-RU" dirty="0"/>
          </a:p>
        </p:txBody>
      </p:sp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2214563" y="1714500"/>
            <a:ext cx="547211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Актуализация имеющихся у учащихся знаний и представлений</a:t>
            </a:r>
          </a:p>
        </p:txBody>
      </p:sp>
      <p:sp>
        <p:nvSpPr>
          <p:cNvPr id="197638" name="Text Box 6"/>
          <p:cNvSpPr txBox="1">
            <a:spLocks noChangeArrowheads="1"/>
          </p:cNvSpPr>
          <p:nvPr/>
        </p:nvSpPr>
        <p:spPr bwMode="auto">
          <a:xfrm>
            <a:off x="1214438" y="1714500"/>
            <a:ext cx="935037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8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</a:t>
            </a:r>
          </a:p>
        </p:txBody>
      </p:sp>
      <p:sp>
        <p:nvSpPr>
          <p:cNvPr id="197639" name="Text Box 7"/>
          <p:cNvSpPr txBox="1">
            <a:spLocks noChangeArrowheads="1"/>
          </p:cNvSpPr>
          <p:nvPr/>
        </p:nvSpPr>
        <p:spPr bwMode="auto">
          <a:xfrm>
            <a:off x="1214438" y="2643188"/>
            <a:ext cx="935037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8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</a:t>
            </a:r>
          </a:p>
        </p:txBody>
      </p:sp>
      <p:sp>
        <p:nvSpPr>
          <p:cNvPr id="197640" name="Text Box 8"/>
          <p:cNvSpPr txBox="1">
            <a:spLocks noChangeArrowheads="1"/>
          </p:cNvSpPr>
          <p:nvPr/>
        </p:nvSpPr>
        <p:spPr bwMode="auto">
          <a:xfrm>
            <a:off x="1214438" y="3643313"/>
            <a:ext cx="935037" cy="830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8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</a:t>
            </a:r>
          </a:p>
        </p:txBody>
      </p:sp>
      <p:sp>
        <p:nvSpPr>
          <p:cNvPr id="197641" name="Text Box 9"/>
          <p:cNvSpPr txBox="1">
            <a:spLocks noChangeArrowheads="1"/>
          </p:cNvSpPr>
          <p:nvPr/>
        </p:nvSpPr>
        <p:spPr bwMode="auto">
          <a:xfrm>
            <a:off x="2143125" y="2571750"/>
            <a:ext cx="5472113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Пробуждение (вызов) интереса к изучаемой теме</a:t>
            </a:r>
          </a:p>
        </p:txBody>
      </p:sp>
      <p:sp>
        <p:nvSpPr>
          <p:cNvPr id="197642" name="Text Box 10"/>
          <p:cNvSpPr txBox="1">
            <a:spLocks noChangeArrowheads="1"/>
          </p:cNvSpPr>
          <p:nvPr/>
        </p:nvSpPr>
        <p:spPr bwMode="auto">
          <a:xfrm>
            <a:off x="2214563" y="3571875"/>
            <a:ext cx="547211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Активизация интеллектуальной деятельности</a:t>
            </a:r>
          </a:p>
        </p:txBody>
      </p:sp>
      <p:sp>
        <p:nvSpPr>
          <p:cNvPr id="8203" name="Прямоугольник 10"/>
          <p:cNvSpPr>
            <a:spLocks noChangeArrowheads="1"/>
          </p:cNvSpPr>
          <p:nvPr/>
        </p:nvSpPr>
        <p:spPr bwMode="auto">
          <a:xfrm>
            <a:off x="2071688" y="3714750"/>
            <a:ext cx="6215062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endParaRPr lang="ru-RU" b="1" dirty="0">
              <a:effectLst/>
              <a:latin typeface="Arial" charset="0"/>
            </a:endParaRPr>
          </a:p>
          <a:p>
            <a:pPr>
              <a:buFontTx/>
              <a:buChar char="-"/>
            </a:pPr>
            <a:endParaRPr lang="ru-RU" b="1" dirty="0">
              <a:effectLst/>
              <a:latin typeface="Arial" charset="0"/>
            </a:endParaRPr>
          </a:p>
          <a:p>
            <a:endParaRPr lang="ru-RU" sz="2800" b="1" dirty="0" smtClean="0">
              <a:effectLst/>
              <a:latin typeface="Arial" charset="0"/>
            </a:endParaRPr>
          </a:p>
          <a:p>
            <a:r>
              <a:rPr lang="ru-RU" sz="2800" b="1" dirty="0" smtClean="0">
                <a:effectLst/>
                <a:latin typeface="Arial" charset="0"/>
              </a:rPr>
              <a:t> </a:t>
            </a:r>
            <a:r>
              <a:rPr lang="ru-RU" sz="2400" b="1" dirty="0">
                <a:solidFill>
                  <a:srgbClr val="422100"/>
                </a:solidFill>
                <a:effectLst/>
                <a:latin typeface="Times New Roman" pitchFamily="18" charset="0"/>
                <a:cs typeface="Times New Roman" pitchFamily="18" charset="0"/>
              </a:rPr>
              <a:t>Постановка учеником собственных целей обучения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214438" y="4643438"/>
            <a:ext cx="571500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8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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86063" y="428625"/>
            <a:ext cx="4003675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dirty="0">
                <a:solidFill>
                  <a:srgbClr val="800000"/>
                </a:solidFill>
                <a:latin typeface="Tahoma" pitchFamily="34" charset="0"/>
                <a:sym typeface="Wingdings" pitchFamily="2" charset="2"/>
              </a:rPr>
              <a:t></a:t>
            </a:r>
            <a:r>
              <a:rPr lang="ru-RU" sz="4800" b="1" dirty="0">
                <a:solidFill>
                  <a:srgbClr val="800000"/>
                </a:solidFill>
                <a:latin typeface="Monotype Corsiva" pitchFamily="66" charset="0"/>
                <a:sym typeface="Wingdings" pitchFamily="2" charset="2"/>
              </a:rPr>
              <a:t>Стадия вызова</a:t>
            </a:r>
            <a:endParaRPr lang="ru-RU" sz="4800" dirty="0">
              <a:solidFill>
                <a:srgbClr val="800000"/>
              </a:solidFill>
              <a:latin typeface="Monotype Corsiva" pitchFamily="66" charset="0"/>
              <a:sym typeface="Wingdings" pitchFamily="2" charset="2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428596" y="500042"/>
            <a:ext cx="850109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9075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Приемы, используемые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9075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стадии «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Вызов»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19075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"Верные - неверные утверждения"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19075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"Кластер"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19075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"Ключевые слова"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19075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"Знаю. Хочу узнать. Узнал"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19075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"Проблемный вопрос"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19075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"Сбор ассоциаций"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19075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"Лови ошибку"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928662" y="3643314"/>
            <a:ext cx="62865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Знаю. Хочу узнать. Узнал»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4348" y="4357693"/>
          <a:ext cx="7977222" cy="2263143"/>
        </p:xfrm>
        <a:graphic>
          <a:graphicData uri="http://schemas.openxmlformats.org/drawingml/2006/table">
            <a:tbl>
              <a:tblPr/>
              <a:tblGrid>
                <a:gridCol w="2658576"/>
                <a:gridCol w="2659323"/>
                <a:gridCol w="2659323"/>
              </a:tblGrid>
              <a:tr h="3069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Знаю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Хочу узнать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Узнал</a:t>
                      </a:r>
                      <a:endParaRPr lang="ru-RU" sz="200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2623">
                <a:tc>
                  <a:txBody>
                    <a:bodyPr/>
                    <a:lstStyle/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После шипящих пишем «и», «у», «а».</a:t>
                      </a:r>
                    </a:p>
                    <a:p>
                      <a:pPr indent="9017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Слова – исключения: парашют, жюри, брошюра. </a:t>
                      </a: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Когда после шипящих в корне слова пишется О, а когда - Ё.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Есть ли исключения.</a:t>
                      </a: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корне слова после шипящих под ударением - ё.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Можно подобрать чередование с е.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Есть исключения.</a:t>
                      </a: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85720" y="285728"/>
            <a:ext cx="79296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Тема урока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«О-Ё после шипящих в корне слова»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785794"/>
            <a:ext cx="871543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Дружно живут согласные буквы с гласными. Ещё бы! Им без гласных никак со своей работой не справиться. Вот и стараются не обижать своих певучих подружек.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 плохо гласной букве, когда перед ней оказывается шипящий. С буквами «э»,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»,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», «я» шипящие вообще знаться не хотят. А уж как трудно буквам «о», «ё»! То всем шипящим подавай букву «ё». То такая соседка им не по душе, и они согласны стоять только с «о». Будь осторожен, когда пишешь слова с шипящими. Вот слышишь, они предупреждают: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Осторож-ж-жно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Мы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ш-ш-шипящ-щ-щие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85918" y="571480"/>
            <a:ext cx="635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57422" y="214290"/>
            <a:ext cx="39814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19075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"Лови ошибку"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000108"/>
            <a:ext cx="83358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ТЕМА: "Несклоняемые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имена существительные"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857224" y="1785926"/>
            <a:ext cx="785818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Работать на фабрике (предложный)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По широкой улице (дательный)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Выйти без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пальта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(родительный)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Гордиться учеником (винительный)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5)Фотографироваться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кенгурой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(творительный)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8794" y="214290"/>
            <a:ext cx="52095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19075" algn="l"/>
              </a:tabLst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"Сбор ассоциаций"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1071546"/>
            <a:ext cx="724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Стихотворение </a:t>
            </a:r>
            <a:r>
              <a:rPr lang="ru-RU" sz="2800" b="1" i="1" u="sng" dirty="0">
                <a:latin typeface="Times New Roman" pitchFamily="18" charset="0"/>
                <a:cs typeface="Times New Roman" pitchFamily="18" charset="0"/>
              </a:rPr>
              <a:t>М.Ю.Лермонтова "Парус"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5786" y="1928802"/>
            <a:ext cx="75724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Какие ассоциации возникают у вас во время первого прослушивания стихотворения?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4776" y="3786190"/>
            <a:ext cx="86392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море, солнце, парусник, корабль, буря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</TotalTime>
  <Words>1047</Words>
  <Application>Microsoft Office PowerPoint</Application>
  <PresentationFormat>Экран (4:3)</PresentationFormat>
  <Paragraphs>173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Company>Retired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RWT</dc:creator>
  <cp:lastModifiedBy>25</cp:lastModifiedBy>
  <cp:revision>63</cp:revision>
  <dcterms:created xsi:type="dcterms:W3CDTF">2014-11-20T13:44:46Z</dcterms:created>
  <dcterms:modified xsi:type="dcterms:W3CDTF">2021-01-22T09:16:22Z</dcterms:modified>
</cp:coreProperties>
</file>