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7" r:id="rId1"/>
  </p:sldMasterIdLst>
  <p:sldIdLst>
    <p:sldId id="256" r:id="rId2"/>
    <p:sldId id="266" r:id="rId3"/>
    <p:sldId id="270" r:id="rId4"/>
    <p:sldId id="277" r:id="rId5"/>
    <p:sldId id="267" r:id="rId6"/>
    <p:sldId id="268" r:id="rId7"/>
    <p:sldId id="281" r:id="rId8"/>
    <p:sldId id="279" r:id="rId9"/>
    <p:sldId id="274" r:id="rId10"/>
    <p:sldId id="275" r:id="rId11"/>
    <p:sldId id="258" r:id="rId12"/>
    <p:sldId id="278" r:id="rId13"/>
    <p:sldId id="262" r:id="rId14"/>
    <p:sldId id="269" r:id="rId15"/>
    <p:sldId id="280" r:id="rId16"/>
    <p:sldId id="27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льга Юрьевна" initials="ОЮ" lastIdx="1" clrIdx="0">
    <p:extLst>
      <p:ext uri="{19B8F6BF-5375-455C-9EA6-DF929625EA0E}">
        <p15:presenceInfo xmlns:p15="http://schemas.microsoft.com/office/powerpoint/2012/main" userId="Ольга Юрье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9D4"/>
    <a:srgbClr val="FF9933"/>
    <a:srgbClr val="D7D3CF"/>
    <a:srgbClr val="33CCFF"/>
    <a:srgbClr val="CC6600"/>
    <a:srgbClr val="FFCC00"/>
    <a:srgbClr val="00FFFF"/>
    <a:srgbClr val="00CC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6;&#1080;&#1089;&#1082;%20F\Desktop\&#1060;&#1091;&#1085;&#1082;&#1094;&#1080;&#1086;&#1085;&#1072;&#1083;&#1100;&#1085;&#1072;&#1103;%20&#1075;&#1088;&#1072;&#1084;&#1086;&#1090;&#1085;&#1086;&#1089;&#1090;&#1100;\2024-2025%20&#1091;&#1095;&#1077;&#1073;&#1085;&#1099;&#1081;%20&#1075;&#1086;&#1076;\&#1052;&#1086;&#1085;&#1080;&#1090;&#1086;&#1088;&#1080;&#1085;&#1075;%20&#1060;&#1043;_&#1054;&#1054;&#1054;_&#1076;&#1080;&#1072;&#1075;&#1088;&#1072;&#1084;&#1084;&#1099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6;&#1080;&#1089;&#1082;%20F\Desktop\&#1060;&#1091;&#1085;&#1082;&#1094;&#1080;&#1086;&#1085;&#1072;&#1083;&#1100;&#1085;&#1072;&#1103;%20&#1075;&#1088;&#1072;&#1084;&#1086;&#1090;&#1085;&#1086;&#1089;&#1090;&#1100;\2024-2025%20&#1091;&#1095;&#1077;&#1073;&#1085;&#1099;&#1081;%20&#1075;&#1086;&#1076;\&#1052;&#1086;&#1085;&#1080;&#1090;&#1086;&#1088;&#1080;&#1085;&#1075;%20&#1060;&#1043;_&#1054;&#1054;&#1054;_&#1076;&#1080;&#1072;&#1075;&#1088;&#1072;&#1084;&#1084;&#1099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6;&#1080;&#1089;&#1082;%20F\Desktop\&#1060;&#1091;&#1085;&#1082;&#1094;&#1080;&#1086;&#1085;&#1072;&#1083;&#1100;&#1085;&#1072;&#1103;%20&#1075;&#1088;&#1072;&#1084;&#1086;&#1090;&#1085;&#1086;&#1089;&#1090;&#1100;\2024-2025%20&#1091;&#1095;&#1077;&#1073;&#1085;&#1099;&#1081;%20&#1075;&#1086;&#1076;\&#1052;&#1086;&#1085;&#1080;&#1090;&#1086;&#1088;&#1080;&#1085;&#1075;%20&#1060;&#1043;_&#1054;&#1054;&#1054;_&#1076;&#1080;&#1072;&#1075;&#1088;&#1072;&#1084;&#1084;&#1099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6;&#1080;&#1089;&#1082;%20F\Desktop\&#1060;&#1091;&#1085;&#1082;&#1094;&#1080;&#1086;&#1085;&#1072;&#1083;&#1100;&#1085;&#1072;&#1103;%20&#1075;&#1088;&#1072;&#1084;&#1086;&#1090;&#1085;&#1086;&#1089;&#1090;&#1100;\2024-2025%20&#1091;&#1095;&#1077;&#1073;&#1085;&#1099;&#1081;%20&#1075;&#1086;&#1076;\&#1052;&#1086;&#1085;&#1080;&#1090;&#1086;&#1088;&#1080;&#1085;&#1075;%20&#1060;&#1043;_&#1054;&#1054;&#1054;_&#1076;&#1080;&#1072;&#1075;&#1088;&#1072;&#1084;&#1084;&#1099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6;&#1080;&#1089;&#1082;%20F\Desktop\&#1060;&#1091;&#1085;&#1082;&#1094;&#1080;&#1086;&#1085;&#1072;&#1083;&#1100;&#1085;&#1072;&#1103;%20&#1075;&#1088;&#1072;&#1084;&#1086;&#1090;&#1085;&#1086;&#1089;&#1090;&#1100;\2024-2025%20&#1091;&#1095;&#1077;&#1073;&#1085;&#1099;&#1081;%20&#1075;&#1086;&#1076;\&#1052;&#1086;&#1085;&#1080;&#1090;&#1086;&#1088;&#1080;&#1085;&#1075;%20&#1060;&#1043;_&#1054;&#1054;&#1054;_&#1076;&#1080;&#1072;&#1075;&#1088;&#1072;&#1084;&#1084;&#1099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6;&#1080;&#1089;&#1082;%20F\Desktop\&#1060;&#1091;&#1085;&#1082;&#1094;&#1080;&#1086;&#1085;&#1072;&#1083;&#1100;&#1085;&#1072;&#1103;%20&#1075;&#1088;&#1072;&#1084;&#1086;&#1090;&#1085;&#1086;&#1089;&#1090;&#1100;\2024-2025%20&#1091;&#1095;&#1077;&#1073;&#1085;&#1099;&#1081;%20&#1075;&#1086;&#1076;\&#1052;&#1086;&#1085;&#1080;&#1090;&#1086;&#1088;&#1080;&#1085;&#1075;%20&#1060;&#1043;_&#1054;&#1054;&#1054;_&#1076;&#1080;&#1072;&#1075;&#1088;&#1072;&#1084;&#1084;&#1099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6;&#1080;&#1089;&#1082;%20F\Desktop\&#1060;&#1091;&#1085;&#1082;&#1094;&#1080;&#1086;&#1085;&#1072;&#1083;&#1100;&#1085;&#1072;&#1103;%20&#1075;&#1088;&#1072;&#1084;&#1086;&#1090;&#1085;&#1086;&#1089;&#1090;&#1100;\2024-2025%20&#1091;&#1095;&#1077;&#1073;&#1085;&#1099;&#1081;%20&#1075;&#1086;&#1076;\&#1044;&#1080;&#1072;&#1075;&#1088;&#1072;&#1084;&#1084;&#1072;%20&#1074;%20Microsoft%20PowerPoin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6;&#1080;&#1089;&#1082;%20F\Desktop\&#1060;&#1091;&#1085;&#1082;&#1094;&#1080;&#1086;&#1085;&#1072;&#1083;&#1100;&#1085;&#1072;&#1103;%20&#1075;&#1088;&#1072;&#1084;&#1086;&#1090;&#1085;&#1086;&#1089;&#1090;&#1100;\2024-2025%20&#1091;&#1095;&#1077;&#1073;&#1085;&#1099;&#1081;%20&#1075;&#1086;&#1076;\&#1052;&#1086;&#1085;&#1080;&#1090;&#1086;&#1088;&#1080;&#1085;&#1075;%20&#1060;&#1043;_&#1053;&#1054;&#1054;_&#1076;&#1080;&#1072;&#1075;&#1088;&#1072;&#1084;&#1084;&#1099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6;&#1080;&#1089;&#1082;%20F\Desktop\&#1060;&#1091;&#1085;&#1082;&#1094;&#1080;&#1086;&#1085;&#1072;&#1083;&#1100;&#1085;&#1072;&#1103;%20&#1075;&#1088;&#1072;&#1084;&#1086;&#1090;&#1085;&#1086;&#1089;&#1090;&#1100;\2024-2025%20&#1091;&#1095;&#1077;&#1073;&#1085;&#1099;&#1081;%20&#1075;&#1086;&#1076;\&#1044;&#1080;&#1072;&#1075;&#1088;&#1072;&#1084;&#1084;&#1072;%20&#1074;%20Microsoft%20PowerPoin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6;&#1080;&#1089;&#1082;%20F\Desktop\&#1060;&#1091;&#1085;&#1082;&#1094;&#1080;&#1086;&#1085;&#1072;&#1083;&#1100;&#1085;&#1072;&#1103;%20&#1075;&#1088;&#1072;&#1084;&#1086;&#1090;&#1085;&#1086;&#1089;&#1090;&#1100;\2024-2025%20&#1091;&#1095;&#1077;&#1073;&#1085;&#1099;&#1081;%20&#1075;&#1086;&#1076;\&#1044;&#1080;&#1072;&#1075;&#1088;&#1072;&#1084;&#1084;&#1072;%20&#1074;%20Microsoft%20PowerPoin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6;&#1080;&#1089;&#1082;%20F\Desktop\&#1060;&#1091;&#1085;&#1082;&#1094;&#1080;&#1086;&#1085;&#1072;&#1083;&#1100;&#1085;&#1072;&#1103;%20&#1075;&#1088;&#1072;&#1084;&#1086;&#1090;&#1085;&#1086;&#1089;&#1090;&#1100;\2024-2025%20&#1091;&#1095;&#1077;&#1073;&#1085;&#1099;&#1081;%20&#1075;&#1086;&#1076;\&#1052;&#1086;&#1085;&#1080;&#1090;&#1086;&#1088;&#1080;&#1085;&#1075;%20&#1060;&#1043;_&#1053;&#1054;&#1054;_&#1076;&#1080;&#1072;&#1075;&#1088;&#1072;&#1084;&#1084;&#1099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6;&#1080;&#1089;&#1082;%20F\Desktop\&#1060;&#1091;&#1085;&#1082;&#1094;&#1080;&#1086;&#1085;&#1072;&#1083;&#1100;&#1085;&#1072;&#1103;%20&#1075;&#1088;&#1072;&#1084;&#1086;&#1090;&#1085;&#1086;&#1089;&#1090;&#1100;\2024-2025%20&#1091;&#1095;&#1077;&#1073;&#1085;&#1099;&#1081;%20&#1075;&#1086;&#1076;\&#1052;&#1086;&#1085;&#1080;&#1090;&#1086;&#1088;&#1080;&#1085;&#1075;%20&#1060;&#1043;_&#1053;&#1054;&#1054;_&#1076;&#1080;&#1072;&#1075;&#1088;&#1072;&#1084;&#1084;&#1099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6;&#1080;&#1089;&#1082;%20F\Desktop\&#1060;&#1091;&#1085;&#1082;&#1094;&#1080;&#1086;&#1085;&#1072;&#1083;&#1100;&#1085;&#1072;&#1103;%20&#1075;&#1088;&#1072;&#1084;&#1086;&#1090;&#1085;&#1086;&#1089;&#1090;&#1100;\2024-2025%20&#1091;&#1095;&#1077;&#1073;&#1085;&#1099;&#1081;%20&#1075;&#1086;&#1076;\&#1044;&#1080;&#1072;&#1075;&#1088;&#1072;&#1084;&#1084;&#1072;%20&#1074;%20Microsoft%20PowerPoint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6;&#1080;&#1089;&#1082;%20F\Desktop\&#1060;&#1091;&#1085;&#1082;&#1094;&#1080;&#1086;&#1085;&#1072;&#1083;&#1100;&#1085;&#1072;&#1103;%20&#1075;&#1088;&#1072;&#1084;&#1086;&#1090;&#1085;&#1086;&#1089;&#1090;&#1100;\2024-2025%20&#1091;&#1095;&#1077;&#1073;&#1085;&#1099;&#1081;%20&#1075;&#1086;&#1076;\&#1052;&#1086;&#1085;&#1080;&#1090;&#1086;&#1088;&#1080;&#1085;&#1075;%20&#1060;&#1043;_&#1054;&#1054;&#1054;_&#1076;&#1080;&#1072;&#1075;&#1088;&#1072;&#1084;&#1084;&#1099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2023</c:v>
          </c:tx>
          <c:spPr>
            <a:solidFill>
              <a:srgbClr val="FF993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'свод по АГО'!$C$186:$M$186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'свод по АГО'!$C$187:$M$187</c:f>
              <c:numCache>
                <c:formatCode>General</c:formatCode>
                <c:ptCount val="11"/>
                <c:pt idx="0">
                  <c:v>17.5</c:v>
                </c:pt>
                <c:pt idx="1">
                  <c:v>27.9</c:v>
                </c:pt>
                <c:pt idx="2">
                  <c:v>20.100000000000001</c:v>
                </c:pt>
                <c:pt idx="3">
                  <c:v>12.4</c:v>
                </c:pt>
                <c:pt idx="4">
                  <c:v>10.3</c:v>
                </c:pt>
                <c:pt idx="5">
                  <c:v>7</c:v>
                </c:pt>
                <c:pt idx="6">
                  <c:v>2.2000000000000002</c:v>
                </c:pt>
                <c:pt idx="7">
                  <c:v>0.9</c:v>
                </c:pt>
                <c:pt idx="8">
                  <c:v>1.1000000000000001</c:v>
                </c:pt>
                <c:pt idx="9">
                  <c:v>0.6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60-473E-958C-ABD04AA096FF}"/>
            </c:ext>
          </c:extLst>
        </c:ser>
        <c:ser>
          <c:idx val="1"/>
          <c:order val="1"/>
          <c:tx>
            <c:v>2024</c:v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'свод по АГО'!$C$186:$M$186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'свод по АГО'!$C$188:$M$188</c:f>
              <c:numCache>
                <c:formatCode>General</c:formatCode>
                <c:ptCount val="11"/>
                <c:pt idx="0">
                  <c:v>6.3</c:v>
                </c:pt>
                <c:pt idx="1">
                  <c:v>11.1</c:v>
                </c:pt>
                <c:pt idx="2">
                  <c:v>27.1</c:v>
                </c:pt>
                <c:pt idx="3">
                  <c:v>16</c:v>
                </c:pt>
                <c:pt idx="4">
                  <c:v>18.100000000000001</c:v>
                </c:pt>
                <c:pt idx="5">
                  <c:v>7.6</c:v>
                </c:pt>
                <c:pt idx="6">
                  <c:v>7.6</c:v>
                </c:pt>
                <c:pt idx="7">
                  <c:v>4.2</c:v>
                </c:pt>
                <c:pt idx="8">
                  <c:v>0</c:v>
                </c:pt>
                <c:pt idx="9">
                  <c:v>1.4</c:v>
                </c:pt>
                <c:pt idx="10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0B-4464-88EB-B91A247193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54703424"/>
        <c:axId val="1220562304"/>
      </c:barChart>
      <c:catAx>
        <c:axId val="1054703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220562304"/>
        <c:crosses val="autoZero"/>
        <c:auto val="1"/>
        <c:lblAlgn val="ctr"/>
        <c:lblOffset val="100"/>
        <c:noMultiLvlLbl val="0"/>
      </c:catAx>
      <c:valAx>
        <c:axId val="1220562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054703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D7D3CF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tx1"/>
          </a:solidFill>
          <a:latin typeface="Liberation Serif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'Уровни сформированности по АГО'!$B$1</c:f>
              <c:strCache>
                <c:ptCount val="1"/>
                <c:pt idx="0">
                  <c:v>недостаточный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'Уровни сформированности по АГО'!$A$2:$A$5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'Уровни сформированности по АГО'!$B$2:$B$5</c:f>
              <c:numCache>
                <c:formatCode>0.0</c:formatCode>
                <c:ptCount val="4"/>
                <c:pt idx="0">
                  <c:v>23.3</c:v>
                </c:pt>
                <c:pt idx="1">
                  <c:v>37.200000000000003</c:v>
                </c:pt>
                <c:pt idx="2">
                  <c:v>24.1</c:v>
                </c:pt>
                <c:pt idx="3" formatCode="General">
                  <c:v>24.1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AF-428C-ACE9-692EBB7ACE6B}"/>
            </c:ext>
          </c:extLst>
        </c:ser>
        <c:ser>
          <c:idx val="1"/>
          <c:order val="1"/>
          <c:tx>
            <c:strRef>
              <c:f>'Уровни сформированности по АГО'!$C$1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rgbClr val="FF993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'Уровни сформированности по АГО'!$A$2:$A$5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'Уровни сформированности по АГО'!$C$2:$C$5</c:f>
              <c:numCache>
                <c:formatCode>0.0</c:formatCode>
                <c:ptCount val="4"/>
                <c:pt idx="0">
                  <c:v>36.5</c:v>
                </c:pt>
                <c:pt idx="1">
                  <c:v>37.4</c:v>
                </c:pt>
                <c:pt idx="2">
                  <c:v>47.6</c:v>
                </c:pt>
                <c:pt idx="3" formatCode="General">
                  <c:v>59.8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AF-428C-ACE9-692EBB7ACE6B}"/>
            </c:ext>
          </c:extLst>
        </c:ser>
        <c:ser>
          <c:idx val="2"/>
          <c:order val="2"/>
          <c:tx>
            <c:strRef>
              <c:f>'Уровни сформированности по АГО'!$D$1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'Уровни сформированности по АГО'!$A$2:$A$5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'Уровни сформированности по АГО'!$D$2:$D$5</c:f>
              <c:numCache>
                <c:formatCode>0.0</c:formatCode>
                <c:ptCount val="4"/>
                <c:pt idx="0">
                  <c:v>33.799999999999997</c:v>
                </c:pt>
                <c:pt idx="1">
                  <c:v>21</c:v>
                </c:pt>
                <c:pt idx="2">
                  <c:v>24.7</c:v>
                </c:pt>
                <c:pt idx="3" formatCode="General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AF-428C-ACE9-692EBB7ACE6B}"/>
            </c:ext>
          </c:extLst>
        </c:ser>
        <c:ser>
          <c:idx val="3"/>
          <c:order val="3"/>
          <c:tx>
            <c:strRef>
              <c:f>'Уровни сформированности по АГО'!$E$1</c:f>
              <c:strCache>
                <c:ptCount val="1"/>
                <c:pt idx="0">
                  <c:v>повышенный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'Уровни сформированности по АГО'!$A$2:$A$5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'Уровни сформированности по АГО'!$E$2:$E$5</c:f>
              <c:numCache>
                <c:formatCode>0.0</c:formatCode>
                <c:ptCount val="4"/>
                <c:pt idx="0">
                  <c:v>6.2</c:v>
                </c:pt>
                <c:pt idx="1">
                  <c:v>4.4000000000000004</c:v>
                </c:pt>
                <c:pt idx="2">
                  <c:v>3.6</c:v>
                </c:pt>
                <c:pt idx="3" formatCode="General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AF-428C-ACE9-692EBB7ACE6B}"/>
            </c:ext>
          </c:extLst>
        </c:ser>
        <c:ser>
          <c:idx val="4"/>
          <c:order val="4"/>
          <c:tx>
            <c:strRef>
              <c:f>'Уровни сформированности по АГО'!$F$1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'Уровни сформированности по АГО'!$A$2:$A$5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'Уровни сформированности по АГО'!$F$2:$F$5</c:f>
              <c:numCache>
                <c:formatCode>General</c:formatCode>
                <c:ptCount val="4"/>
                <c:pt idx="0" formatCode="0.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EAF-428C-ACE9-692EBB7ACE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24786735"/>
        <c:axId val="1822908239"/>
      </c:barChart>
      <c:catAx>
        <c:axId val="18247867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822908239"/>
        <c:crosses val="autoZero"/>
        <c:auto val="1"/>
        <c:lblAlgn val="ctr"/>
        <c:lblOffset val="100"/>
        <c:noMultiLvlLbl val="0"/>
      </c:catAx>
      <c:valAx>
        <c:axId val="18229082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8247867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Liberation Serif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Лист2!$A$2</c:f>
              <c:strCache>
                <c:ptCount val="1"/>
                <c:pt idx="0">
                  <c:v>Артемовский городской округ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Лист2!$B$1:$F$1</c:f>
              <c:strCache>
                <c:ptCount val="5"/>
                <c:pt idx="0">
                  <c:v>недостаточный</c:v>
                </c:pt>
                <c:pt idx="1">
                  <c:v>низкий</c:v>
                </c:pt>
                <c:pt idx="2">
                  <c:v>средний</c:v>
                </c:pt>
                <c:pt idx="3">
                  <c:v>повышенный</c:v>
                </c:pt>
                <c:pt idx="4">
                  <c:v>высокий</c:v>
                </c:pt>
              </c:strCache>
            </c:strRef>
          </c:cat>
          <c:val>
            <c:numRef>
              <c:f>Лист2!$B$2:$F$2</c:f>
              <c:numCache>
                <c:formatCode>General</c:formatCode>
                <c:ptCount val="5"/>
                <c:pt idx="0">
                  <c:v>24.1</c:v>
                </c:pt>
                <c:pt idx="1">
                  <c:v>59.8</c:v>
                </c:pt>
                <c:pt idx="2">
                  <c:v>14.9</c:v>
                </c:pt>
                <c:pt idx="3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83-41A2-93F7-BC7E9FA751C2}"/>
            </c:ext>
          </c:extLst>
        </c:ser>
        <c:ser>
          <c:idx val="1"/>
          <c:order val="1"/>
          <c:tx>
            <c:strRef>
              <c:f>Лист2!$A$3</c:f>
              <c:strCache>
                <c:ptCount val="1"/>
                <c:pt idx="0">
                  <c:v>Свердловская область</c:v>
                </c:pt>
              </c:strCache>
            </c:strRef>
          </c:tx>
          <c:spPr>
            <a:solidFill>
              <a:srgbClr val="FF993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Лист2!$B$1:$F$1</c:f>
              <c:strCache>
                <c:ptCount val="5"/>
                <c:pt idx="0">
                  <c:v>недостаточный</c:v>
                </c:pt>
                <c:pt idx="1">
                  <c:v>низкий</c:v>
                </c:pt>
                <c:pt idx="2">
                  <c:v>средний</c:v>
                </c:pt>
                <c:pt idx="3">
                  <c:v>повышенный</c:v>
                </c:pt>
                <c:pt idx="4">
                  <c:v>высокий</c:v>
                </c:pt>
              </c:strCache>
            </c:strRef>
          </c:cat>
          <c:val>
            <c:numRef>
              <c:f>Лист2!$B$3:$F$3</c:f>
              <c:numCache>
                <c:formatCode>General</c:formatCode>
                <c:ptCount val="5"/>
                <c:pt idx="0">
                  <c:v>27.1</c:v>
                </c:pt>
                <c:pt idx="1">
                  <c:v>45.5</c:v>
                </c:pt>
                <c:pt idx="2">
                  <c:v>23</c:v>
                </c:pt>
                <c:pt idx="3">
                  <c:v>4.0999999999999996</c:v>
                </c:pt>
                <c:pt idx="4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83-41A2-93F7-BC7E9FA751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81534175"/>
        <c:axId val="2055032015"/>
      </c:barChart>
      <c:catAx>
        <c:axId val="1981534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2055032015"/>
        <c:crosses val="autoZero"/>
        <c:auto val="1"/>
        <c:lblAlgn val="ctr"/>
        <c:lblOffset val="100"/>
        <c:noMultiLvlLbl val="0"/>
      </c:catAx>
      <c:valAx>
        <c:axId val="20550320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9815341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Liberation Serif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'Уровни сформированности по МОО'!$B$1</c:f>
              <c:strCache>
                <c:ptCount val="1"/>
                <c:pt idx="0">
                  <c:v>недостаточный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'Уровни сформированности по МОО'!$A$2:$A$5</c:f>
              <c:strCache>
                <c:ptCount val="4"/>
                <c:pt idx="0">
                  <c:v>МБОУ "СШ № 2"</c:v>
                </c:pt>
                <c:pt idx="1">
                  <c:v>МБОУ "СОШ № 9"</c:v>
                </c:pt>
                <c:pt idx="2">
                  <c:v>МБОУ "СОШ № 16"</c:v>
                </c:pt>
                <c:pt idx="3">
                  <c:v>МБОУ "СОШ № 18"</c:v>
                </c:pt>
              </c:strCache>
            </c:strRef>
          </c:cat>
          <c:val>
            <c:numRef>
              <c:f>'Уровни сформированности по МОО'!$B$2:$B$5</c:f>
              <c:numCache>
                <c:formatCode>0.0</c:formatCode>
                <c:ptCount val="4"/>
                <c:pt idx="0">
                  <c:v>6.25</c:v>
                </c:pt>
                <c:pt idx="1">
                  <c:v>32.1</c:v>
                </c:pt>
                <c:pt idx="2">
                  <c:v>16.7</c:v>
                </c:pt>
                <c:pt idx="3" formatCode="General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F3-4718-91D4-DAC623FE85DC}"/>
            </c:ext>
          </c:extLst>
        </c:ser>
        <c:ser>
          <c:idx val="1"/>
          <c:order val="1"/>
          <c:tx>
            <c:strRef>
              <c:f>'Уровни сформированности по МОО'!$C$1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rgbClr val="FF993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'Уровни сформированности по МОО'!$A$2:$A$5</c:f>
              <c:strCache>
                <c:ptCount val="4"/>
                <c:pt idx="0">
                  <c:v>МБОУ "СШ № 2"</c:v>
                </c:pt>
                <c:pt idx="1">
                  <c:v>МБОУ "СОШ № 9"</c:v>
                </c:pt>
                <c:pt idx="2">
                  <c:v>МБОУ "СОШ № 16"</c:v>
                </c:pt>
                <c:pt idx="3">
                  <c:v>МБОУ "СОШ № 18"</c:v>
                </c:pt>
              </c:strCache>
            </c:strRef>
          </c:cat>
          <c:val>
            <c:numRef>
              <c:f>'Уровни сформированности по МОО'!$C$2:$C$5</c:f>
              <c:numCache>
                <c:formatCode>0.0</c:formatCode>
                <c:ptCount val="4"/>
                <c:pt idx="0">
                  <c:v>81.25</c:v>
                </c:pt>
                <c:pt idx="1">
                  <c:v>53.6</c:v>
                </c:pt>
                <c:pt idx="2">
                  <c:v>83.3</c:v>
                </c:pt>
                <c:pt idx="3" formatCode="General">
                  <c:v>44.45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F3-4718-91D4-DAC623FE85DC}"/>
            </c:ext>
          </c:extLst>
        </c:ser>
        <c:ser>
          <c:idx val="2"/>
          <c:order val="2"/>
          <c:tx>
            <c:strRef>
              <c:f>'Уровни сформированности по МОО'!$D$1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'Уровни сформированности по МОО'!$A$2:$A$5</c:f>
              <c:strCache>
                <c:ptCount val="4"/>
                <c:pt idx="0">
                  <c:v>МБОУ "СШ № 2"</c:v>
                </c:pt>
                <c:pt idx="1">
                  <c:v>МБОУ "СОШ № 9"</c:v>
                </c:pt>
                <c:pt idx="2">
                  <c:v>МБОУ "СОШ № 16"</c:v>
                </c:pt>
                <c:pt idx="3">
                  <c:v>МБОУ "СОШ № 18"</c:v>
                </c:pt>
              </c:strCache>
            </c:strRef>
          </c:cat>
          <c:val>
            <c:numRef>
              <c:f>'Уровни сформированности по МОО'!$D$2:$D$5</c:f>
              <c:numCache>
                <c:formatCode>0.0</c:formatCode>
                <c:ptCount val="4"/>
                <c:pt idx="0">
                  <c:v>12.5</c:v>
                </c:pt>
                <c:pt idx="1">
                  <c:v>12.5</c:v>
                </c:pt>
                <c:pt idx="3" formatCode="General">
                  <c:v>44.45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F3-4718-91D4-DAC623FE85DC}"/>
            </c:ext>
          </c:extLst>
        </c:ser>
        <c:ser>
          <c:idx val="3"/>
          <c:order val="3"/>
          <c:tx>
            <c:strRef>
              <c:f>'Уровни сформированности по МОО'!$E$1</c:f>
              <c:strCache>
                <c:ptCount val="1"/>
                <c:pt idx="0">
                  <c:v>повышенный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'Уровни сформированности по МОО'!$A$2:$A$5</c:f>
              <c:strCache>
                <c:ptCount val="4"/>
                <c:pt idx="0">
                  <c:v>МБОУ "СШ № 2"</c:v>
                </c:pt>
                <c:pt idx="1">
                  <c:v>МБОУ "СОШ № 9"</c:v>
                </c:pt>
                <c:pt idx="2">
                  <c:v>МБОУ "СОШ № 16"</c:v>
                </c:pt>
                <c:pt idx="3">
                  <c:v>МБОУ "СОШ № 18"</c:v>
                </c:pt>
              </c:strCache>
            </c:strRef>
          </c:cat>
          <c:val>
            <c:numRef>
              <c:f>'Уровни сформированности по МОО'!$E$2:$E$5</c:f>
              <c:numCache>
                <c:formatCode>0.0</c:formatCode>
                <c:ptCount val="4"/>
                <c:pt idx="1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F3-4718-91D4-DAC623FE85DC}"/>
            </c:ext>
          </c:extLst>
        </c:ser>
        <c:ser>
          <c:idx val="4"/>
          <c:order val="4"/>
          <c:tx>
            <c:strRef>
              <c:f>'Уровни сформированности по МОО'!$F$1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'Уровни сформированности по МОО'!$A$2:$A$5</c:f>
              <c:strCache>
                <c:ptCount val="4"/>
                <c:pt idx="0">
                  <c:v>МБОУ "СШ № 2"</c:v>
                </c:pt>
                <c:pt idx="1">
                  <c:v>МБОУ "СОШ № 9"</c:v>
                </c:pt>
                <c:pt idx="2">
                  <c:v>МБОУ "СОШ № 16"</c:v>
                </c:pt>
                <c:pt idx="3">
                  <c:v>МБОУ "СОШ № 18"</c:v>
                </c:pt>
              </c:strCache>
            </c:strRef>
          </c:cat>
          <c:val>
            <c:numRef>
              <c:f>'Уровни сформированности по МОО'!$F$2:$F$5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4-FDF3-4718-91D4-DAC623FE85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09366144"/>
        <c:axId val="1848949008"/>
      </c:barChart>
      <c:catAx>
        <c:axId val="1909366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848949008"/>
        <c:crosses val="autoZero"/>
        <c:auto val="1"/>
        <c:lblAlgn val="ctr"/>
        <c:lblOffset val="100"/>
        <c:noMultiLvlLbl val="0"/>
      </c:catAx>
      <c:valAx>
        <c:axId val="18489490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90936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Liberation Serif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'Решаемость по составляющим'!$B$1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'Решаемость по составляющим'!$A$2:$A$8</c:f>
              <c:strCache>
                <c:ptCount val="7"/>
                <c:pt idx="0">
                  <c:v>ЧГ</c:v>
                </c:pt>
                <c:pt idx="1">
                  <c:v>МГ</c:v>
                </c:pt>
                <c:pt idx="2">
                  <c:v>ЕГ</c:v>
                </c:pt>
                <c:pt idx="3">
                  <c:v>ГК</c:v>
                </c:pt>
                <c:pt idx="4">
                  <c:v>ФГ</c:v>
                </c:pt>
                <c:pt idx="5">
                  <c:v>КМ</c:v>
                </c:pt>
                <c:pt idx="6">
                  <c:v>Вся работа</c:v>
                </c:pt>
              </c:strCache>
            </c:strRef>
          </c:cat>
          <c:val>
            <c:numRef>
              <c:f>'Решаемость по составляющим'!$B$2:$B$8</c:f>
              <c:numCache>
                <c:formatCode>General</c:formatCode>
                <c:ptCount val="7"/>
                <c:pt idx="0">
                  <c:v>34</c:v>
                </c:pt>
                <c:pt idx="1">
                  <c:v>22</c:v>
                </c:pt>
                <c:pt idx="2">
                  <c:v>20</c:v>
                </c:pt>
                <c:pt idx="3">
                  <c:v>37</c:v>
                </c:pt>
                <c:pt idx="4">
                  <c:v>39</c:v>
                </c:pt>
                <c:pt idx="5">
                  <c:v>12</c:v>
                </c:pt>
                <c:pt idx="6" formatCode="0.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FF-4BB2-BD72-EA95BF6EE426}"/>
            </c:ext>
          </c:extLst>
        </c:ser>
        <c:ser>
          <c:idx val="1"/>
          <c:order val="1"/>
          <c:tx>
            <c:strRef>
              <c:f>'Решаемость по составляющим'!$C$1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'Решаемость по составляющим'!$A$2:$A$8</c:f>
              <c:strCache>
                <c:ptCount val="7"/>
                <c:pt idx="0">
                  <c:v>ЧГ</c:v>
                </c:pt>
                <c:pt idx="1">
                  <c:v>МГ</c:v>
                </c:pt>
                <c:pt idx="2">
                  <c:v>ЕГ</c:v>
                </c:pt>
                <c:pt idx="3">
                  <c:v>ГК</c:v>
                </c:pt>
                <c:pt idx="4">
                  <c:v>ФГ</c:v>
                </c:pt>
                <c:pt idx="5">
                  <c:v>КМ</c:v>
                </c:pt>
                <c:pt idx="6">
                  <c:v>Вся работа</c:v>
                </c:pt>
              </c:strCache>
            </c:strRef>
          </c:cat>
          <c:val>
            <c:numRef>
              <c:f>'Решаемость по составляющим'!$C$2:$C$8</c:f>
              <c:numCache>
                <c:formatCode>0.0</c:formatCode>
                <c:ptCount val="7"/>
                <c:pt idx="0">
                  <c:v>33.9</c:v>
                </c:pt>
                <c:pt idx="1">
                  <c:v>25.8</c:v>
                </c:pt>
                <c:pt idx="2">
                  <c:v>24.6</c:v>
                </c:pt>
                <c:pt idx="3">
                  <c:v>25</c:v>
                </c:pt>
                <c:pt idx="4">
                  <c:v>45.7</c:v>
                </c:pt>
                <c:pt idx="5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FF-4BB2-BD72-EA95BF6EE426}"/>
            </c:ext>
          </c:extLst>
        </c:ser>
        <c:ser>
          <c:idx val="2"/>
          <c:order val="2"/>
          <c:tx>
            <c:strRef>
              <c:f>'Решаемость по составляющим'!$D$1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'Решаемость по составляющим'!$A$2:$A$8</c:f>
              <c:strCache>
                <c:ptCount val="7"/>
                <c:pt idx="0">
                  <c:v>ЧГ</c:v>
                </c:pt>
                <c:pt idx="1">
                  <c:v>МГ</c:v>
                </c:pt>
                <c:pt idx="2">
                  <c:v>ЕГ</c:v>
                </c:pt>
                <c:pt idx="3">
                  <c:v>ГК</c:v>
                </c:pt>
                <c:pt idx="4">
                  <c:v>ФГ</c:v>
                </c:pt>
                <c:pt idx="5">
                  <c:v>КМ</c:v>
                </c:pt>
                <c:pt idx="6">
                  <c:v>Вся работа</c:v>
                </c:pt>
              </c:strCache>
            </c:strRef>
          </c:cat>
          <c:val>
            <c:numRef>
              <c:f>'Решаемость по составляющим'!$D$2:$D$8</c:f>
              <c:numCache>
                <c:formatCode>0.0</c:formatCode>
                <c:ptCount val="7"/>
                <c:pt idx="0">
                  <c:v>32.299999999999997</c:v>
                </c:pt>
                <c:pt idx="1">
                  <c:v>14.2</c:v>
                </c:pt>
                <c:pt idx="2">
                  <c:v>24.1</c:v>
                </c:pt>
                <c:pt idx="3">
                  <c:v>29.9</c:v>
                </c:pt>
                <c:pt idx="4">
                  <c:v>44.9</c:v>
                </c:pt>
                <c:pt idx="5">
                  <c:v>25.2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FF-4BB2-BD72-EA95BF6EE426}"/>
            </c:ext>
          </c:extLst>
        </c:ser>
        <c:ser>
          <c:idx val="3"/>
          <c:order val="3"/>
          <c:tx>
            <c:strRef>
              <c:f>'Решаемость по составляющим'!$E$1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'Решаемость по составляющим'!$A$2:$A$8</c:f>
              <c:strCache>
                <c:ptCount val="7"/>
                <c:pt idx="0">
                  <c:v>ЧГ</c:v>
                </c:pt>
                <c:pt idx="1">
                  <c:v>МГ</c:v>
                </c:pt>
                <c:pt idx="2">
                  <c:v>ЕГ</c:v>
                </c:pt>
                <c:pt idx="3">
                  <c:v>ГК</c:v>
                </c:pt>
                <c:pt idx="4">
                  <c:v>ФГ</c:v>
                </c:pt>
                <c:pt idx="5">
                  <c:v>КМ</c:v>
                </c:pt>
                <c:pt idx="6">
                  <c:v>Вся работа</c:v>
                </c:pt>
              </c:strCache>
            </c:strRef>
          </c:cat>
          <c:val>
            <c:numRef>
              <c:f>'Решаемость по составляющим'!$E$2:$E$8</c:f>
              <c:numCache>
                <c:formatCode>0.0</c:formatCode>
                <c:ptCount val="7"/>
                <c:pt idx="0">
                  <c:v>44</c:v>
                </c:pt>
                <c:pt idx="1">
                  <c:v>21</c:v>
                </c:pt>
                <c:pt idx="2">
                  <c:v>30</c:v>
                </c:pt>
                <c:pt idx="3" formatCode="General">
                  <c:v>0</c:v>
                </c:pt>
                <c:pt idx="4">
                  <c:v>42</c:v>
                </c:pt>
                <c:pt idx="5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FF-4BB2-BD72-EA95BF6EE4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3951247"/>
        <c:axId val="1849511407"/>
      </c:barChart>
      <c:catAx>
        <c:axId val="1743951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849511407"/>
        <c:crosses val="autoZero"/>
        <c:auto val="1"/>
        <c:lblAlgn val="ctr"/>
        <c:lblOffset val="100"/>
        <c:noMultiLvlLbl val="0"/>
      </c:catAx>
      <c:valAx>
        <c:axId val="18495114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743951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Liberation Serif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7-9 (АГО)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Лист1!$B$1:$H$1</c:f>
              <c:strCache>
                <c:ptCount val="7"/>
                <c:pt idx="0">
                  <c:v>ЧГ</c:v>
                </c:pt>
                <c:pt idx="1">
                  <c:v>МГ</c:v>
                </c:pt>
                <c:pt idx="2">
                  <c:v>ЕГ</c:v>
                </c:pt>
                <c:pt idx="3">
                  <c:v>ФГ</c:v>
                </c:pt>
                <c:pt idx="4">
                  <c:v>КМ</c:v>
                </c:pt>
                <c:pt idx="5">
                  <c:v>ГК</c:v>
                </c:pt>
                <c:pt idx="6">
                  <c:v>Вся работа</c:v>
                </c:pt>
              </c:strCache>
            </c:strRef>
          </c:cat>
          <c:val>
            <c:numRef>
              <c:f>Лист1!$B$2:$H$2</c:f>
              <c:numCache>
                <c:formatCode>General</c:formatCode>
                <c:ptCount val="7"/>
                <c:pt idx="0">
                  <c:v>33</c:v>
                </c:pt>
                <c:pt idx="1">
                  <c:v>20</c:v>
                </c:pt>
                <c:pt idx="2">
                  <c:v>19</c:v>
                </c:pt>
                <c:pt idx="3">
                  <c:v>45</c:v>
                </c:pt>
                <c:pt idx="4">
                  <c:v>12</c:v>
                </c:pt>
                <c:pt idx="5">
                  <c:v>38</c:v>
                </c:pt>
                <c:pt idx="6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39-429D-8E1F-7F3A39A28575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10 (АГО)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Лист1!$B$1:$H$1</c:f>
              <c:strCache>
                <c:ptCount val="7"/>
                <c:pt idx="0">
                  <c:v>ЧГ</c:v>
                </c:pt>
                <c:pt idx="1">
                  <c:v>МГ</c:v>
                </c:pt>
                <c:pt idx="2">
                  <c:v>ЕГ</c:v>
                </c:pt>
                <c:pt idx="3">
                  <c:v>ФГ</c:v>
                </c:pt>
                <c:pt idx="4">
                  <c:v>КМ</c:v>
                </c:pt>
                <c:pt idx="5">
                  <c:v>ГК</c:v>
                </c:pt>
                <c:pt idx="6">
                  <c:v>Вся работа</c:v>
                </c:pt>
              </c:strCache>
            </c:strRef>
          </c:cat>
          <c:val>
            <c:numRef>
              <c:f>Лист1!$B$3:$H$3</c:f>
              <c:numCache>
                <c:formatCode>General</c:formatCode>
                <c:ptCount val="7"/>
                <c:pt idx="0">
                  <c:v>39</c:v>
                </c:pt>
                <c:pt idx="1">
                  <c:v>32</c:v>
                </c:pt>
                <c:pt idx="2">
                  <c:v>26</c:v>
                </c:pt>
                <c:pt idx="3">
                  <c:v>22</c:v>
                </c:pt>
                <c:pt idx="4">
                  <c:v>0</c:v>
                </c:pt>
                <c:pt idx="5">
                  <c:v>31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39-429D-8E1F-7F3A39A28575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Все (АГО)</c:v>
                </c:pt>
              </c:strCache>
            </c:strRef>
          </c:tx>
          <c:spPr>
            <a:solidFill>
              <a:srgbClr val="33CCFF"/>
            </a:solidFill>
            <a:ln>
              <a:noFill/>
            </a:ln>
            <a:effectLst/>
          </c:spPr>
          <c:invertIfNegative val="0"/>
          <c:cat>
            <c:strRef>
              <c:f>Лист1!$B$1:$H$1</c:f>
              <c:strCache>
                <c:ptCount val="7"/>
                <c:pt idx="0">
                  <c:v>ЧГ</c:v>
                </c:pt>
                <c:pt idx="1">
                  <c:v>МГ</c:v>
                </c:pt>
                <c:pt idx="2">
                  <c:v>ЕГ</c:v>
                </c:pt>
                <c:pt idx="3">
                  <c:v>ФГ</c:v>
                </c:pt>
                <c:pt idx="4">
                  <c:v>КМ</c:v>
                </c:pt>
                <c:pt idx="5">
                  <c:v>ГК</c:v>
                </c:pt>
                <c:pt idx="6">
                  <c:v>Вся работа</c:v>
                </c:pt>
              </c:strCache>
            </c:strRef>
          </c:cat>
          <c:val>
            <c:numRef>
              <c:f>Лист1!$B$4:$H$4</c:f>
              <c:numCache>
                <c:formatCode>General</c:formatCode>
                <c:ptCount val="7"/>
                <c:pt idx="0">
                  <c:v>34</c:v>
                </c:pt>
                <c:pt idx="1">
                  <c:v>22</c:v>
                </c:pt>
                <c:pt idx="2">
                  <c:v>20</c:v>
                </c:pt>
                <c:pt idx="3">
                  <c:v>39</c:v>
                </c:pt>
                <c:pt idx="4">
                  <c:v>12</c:v>
                </c:pt>
                <c:pt idx="5">
                  <c:v>37</c:v>
                </c:pt>
                <c:pt idx="6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39-429D-8E1F-7F3A39A28575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7-9 (СО)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Лист1!$B$1:$H$1</c:f>
              <c:strCache>
                <c:ptCount val="7"/>
                <c:pt idx="0">
                  <c:v>ЧГ</c:v>
                </c:pt>
                <c:pt idx="1">
                  <c:v>МГ</c:v>
                </c:pt>
                <c:pt idx="2">
                  <c:v>ЕГ</c:v>
                </c:pt>
                <c:pt idx="3">
                  <c:v>ФГ</c:v>
                </c:pt>
                <c:pt idx="4">
                  <c:v>КМ</c:v>
                </c:pt>
                <c:pt idx="5">
                  <c:v>ГК</c:v>
                </c:pt>
                <c:pt idx="6">
                  <c:v>Вся работа</c:v>
                </c:pt>
              </c:strCache>
            </c:strRef>
          </c:cat>
          <c:val>
            <c:numRef>
              <c:f>Лист1!$B$5:$H$5</c:f>
              <c:numCache>
                <c:formatCode>General</c:formatCode>
                <c:ptCount val="7"/>
                <c:pt idx="0">
                  <c:v>35.1</c:v>
                </c:pt>
                <c:pt idx="1">
                  <c:v>21.2</c:v>
                </c:pt>
                <c:pt idx="2">
                  <c:v>20.8</c:v>
                </c:pt>
                <c:pt idx="3">
                  <c:v>45.3</c:v>
                </c:pt>
                <c:pt idx="4">
                  <c:v>16</c:v>
                </c:pt>
                <c:pt idx="5">
                  <c:v>26.2</c:v>
                </c:pt>
                <c:pt idx="6">
                  <c:v>27.2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39-429D-8E1F-7F3A39A28575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10 (СО)</c:v>
                </c:pt>
              </c:strCache>
            </c:strRef>
          </c:tx>
          <c:spPr>
            <a:solidFill>
              <a:srgbClr val="FF9933"/>
            </a:solidFill>
            <a:ln>
              <a:noFill/>
            </a:ln>
            <a:effectLst/>
          </c:spPr>
          <c:invertIfNegative val="0"/>
          <c:cat>
            <c:strRef>
              <c:f>Лист1!$B$1:$H$1</c:f>
              <c:strCache>
                <c:ptCount val="7"/>
                <c:pt idx="0">
                  <c:v>ЧГ</c:v>
                </c:pt>
                <c:pt idx="1">
                  <c:v>МГ</c:v>
                </c:pt>
                <c:pt idx="2">
                  <c:v>ЕГ</c:v>
                </c:pt>
                <c:pt idx="3">
                  <c:v>ФГ</c:v>
                </c:pt>
                <c:pt idx="4">
                  <c:v>КМ</c:v>
                </c:pt>
                <c:pt idx="5">
                  <c:v>ГК</c:v>
                </c:pt>
                <c:pt idx="6">
                  <c:v>Вся работа</c:v>
                </c:pt>
              </c:strCache>
            </c:strRef>
          </c:cat>
          <c:val>
            <c:numRef>
              <c:f>Лист1!$B$6:$H$6</c:f>
              <c:numCache>
                <c:formatCode>General</c:formatCode>
                <c:ptCount val="7"/>
                <c:pt idx="0">
                  <c:v>46.7</c:v>
                </c:pt>
                <c:pt idx="1">
                  <c:v>31.1</c:v>
                </c:pt>
                <c:pt idx="2">
                  <c:v>26.8</c:v>
                </c:pt>
                <c:pt idx="3">
                  <c:v>52.9</c:v>
                </c:pt>
                <c:pt idx="4">
                  <c:v>0</c:v>
                </c:pt>
                <c:pt idx="5">
                  <c:v>37.299999999999997</c:v>
                </c:pt>
                <c:pt idx="6">
                  <c:v>37.1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39-429D-8E1F-7F3A39A28575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Все (СО)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Лист1!$B$1:$H$1</c:f>
              <c:strCache>
                <c:ptCount val="7"/>
                <c:pt idx="0">
                  <c:v>ЧГ</c:v>
                </c:pt>
                <c:pt idx="1">
                  <c:v>МГ</c:v>
                </c:pt>
                <c:pt idx="2">
                  <c:v>ЕГ</c:v>
                </c:pt>
                <c:pt idx="3">
                  <c:v>ФГ</c:v>
                </c:pt>
                <c:pt idx="4">
                  <c:v>КМ</c:v>
                </c:pt>
                <c:pt idx="5">
                  <c:v>ГК</c:v>
                </c:pt>
                <c:pt idx="6">
                  <c:v>Вся работа</c:v>
                </c:pt>
              </c:strCache>
            </c:strRef>
          </c:cat>
          <c:val>
            <c:numRef>
              <c:f>Лист1!$B$7:$H$7</c:f>
              <c:numCache>
                <c:formatCode>General</c:formatCode>
                <c:ptCount val="7"/>
                <c:pt idx="0">
                  <c:v>36.5</c:v>
                </c:pt>
                <c:pt idx="1">
                  <c:v>22.3</c:v>
                </c:pt>
                <c:pt idx="2">
                  <c:v>21.5</c:v>
                </c:pt>
                <c:pt idx="3">
                  <c:v>46.3</c:v>
                </c:pt>
                <c:pt idx="4">
                  <c:v>16</c:v>
                </c:pt>
                <c:pt idx="5">
                  <c:v>27.7</c:v>
                </c:pt>
                <c:pt idx="6">
                  <c:v>28.3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139-429D-8E1F-7F3A39A285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2366736"/>
        <c:axId val="1218880704"/>
      </c:barChart>
      <c:catAx>
        <c:axId val="129236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218880704"/>
        <c:crosses val="autoZero"/>
        <c:auto val="1"/>
        <c:lblAlgn val="ctr"/>
        <c:lblOffset val="100"/>
        <c:noMultiLvlLbl val="0"/>
      </c:catAx>
      <c:valAx>
        <c:axId val="121888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292366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D7D3CF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Liberation Serif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МОО</c:v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'Индекс ФГ'!$A$2:$A$5</c:f>
              <c:strCache>
                <c:ptCount val="4"/>
                <c:pt idx="0">
                  <c:v>МБОУ "СОШ № 2"</c:v>
                </c:pt>
                <c:pt idx="1">
                  <c:v>МБОУ "СОШ № 9"</c:v>
                </c:pt>
                <c:pt idx="2">
                  <c:v>МБОУ "СОШ № 16"</c:v>
                </c:pt>
                <c:pt idx="3">
                  <c:v>МБОУ "СОШ № 18"</c:v>
                </c:pt>
              </c:strCache>
            </c:strRef>
          </c:cat>
          <c:val>
            <c:numRef>
              <c:f>'Индекс ФГ'!$B$2:$B$5</c:f>
              <c:numCache>
                <c:formatCode>General</c:formatCode>
                <c:ptCount val="4"/>
                <c:pt idx="0">
                  <c:v>0.32800000000000001</c:v>
                </c:pt>
                <c:pt idx="1">
                  <c:v>0.24099999999999999</c:v>
                </c:pt>
                <c:pt idx="2">
                  <c:v>0.23799999999999999</c:v>
                </c:pt>
                <c:pt idx="3">
                  <c:v>0.38100000000000001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AB-4785-A548-DE22B63141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89313088"/>
        <c:axId val="1780475168"/>
      </c:barChart>
      <c:lineChart>
        <c:grouping val="standard"/>
        <c:varyColors val="0"/>
        <c:ser>
          <c:idx val="1"/>
          <c:order val="1"/>
          <c:tx>
            <c:v>АГО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'Индекс ФГ'!$A$2:$A$5</c:f>
              <c:strCache>
                <c:ptCount val="4"/>
                <c:pt idx="0">
                  <c:v>МБОУ "СОШ № 2"</c:v>
                </c:pt>
                <c:pt idx="1">
                  <c:v>МБОУ "СОШ № 9"</c:v>
                </c:pt>
                <c:pt idx="2">
                  <c:v>МБОУ "СОШ № 16"</c:v>
                </c:pt>
                <c:pt idx="3">
                  <c:v>МБОУ "СОШ № 18"</c:v>
                </c:pt>
              </c:strCache>
            </c:strRef>
          </c:cat>
          <c:val>
            <c:numRef>
              <c:f>'Индекс ФГ'!$C$2:$C$5</c:f>
              <c:numCache>
                <c:formatCode>General</c:formatCode>
                <c:ptCount val="4"/>
                <c:pt idx="0">
                  <c:v>0.27100000000000002</c:v>
                </c:pt>
                <c:pt idx="1">
                  <c:v>0.27100000000000002</c:v>
                </c:pt>
                <c:pt idx="2">
                  <c:v>0.27100000000000002</c:v>
                </c:pt>
                <c:pt idx="3">
                  <c:v>0.27100000000000002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AB-4785-A548-DE22B63141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9313088"/>
        <c:axId val="1780475168"/>
      </c:lineChart>
      <c:catAx>
        <c:axId val="168931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780475168"/>
        <c:crosses val="autoZero"/>
        <c:auto val="1"/>
        <c:lblAlgn val="ctr"/>
        <c:lblOffset val="100"/>
        <c:noMultiLvlLbl val="0"/>
      </c:catAx>
      <c:valAx>
        <c:axId val="1780475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689313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Liberation Serif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недостаточный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Лист1!$B$2:$B$5</c:f>
              <c:numCache>
                <c:formatCode>0.0</c:formatCode>
                <c:ptCount val="4"/>
                <c:pt idx="0">
                  <c:v>24.4</c:v>
                </c:pt>
                <c:pt idx="1">
                  <c:v>16.8</c:v>
                </c:pt>
                <c:pt idx="2">
                  <c:v>45.4</c:v>
                </c:pt>
                <c:pt idx="3" formatCode="General">
                  <c:v>17.399999999999999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8B-4AB0-B8ED-07E545BA60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rgbClr val="FF993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Лист1!$C$2:$C$5</c:f>
              <c:numCache>
                <c:formatCode>0.0</c:formatCode>
                <c:ptCount val="4"/>
                <c:pt idx="0">
                  <c:v>38.299999999999997</c:v>
                </c:pt>
                <c:pt idx="1">
                  <c:v>52.3</c:v>
                </c:pt>
                <c:pt idx="2">
                  <c:v>32.5</c:v>
                </c:pt>
                <c:pt idx="3" formatCode="General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8B-4AB0-B8ED-07E545BA60A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Лист1!$D$2:$D$5</c:f>
              <c:numCache>
                <c:formatCode>0.0</c:formatCode>
                <c:ptCount val="4"/>
                <c:pt idx="0">
                  <c:v>29</c:v>
                </c:pt>
                <c:pt idx="1">
                  <c:v>25.7</c:v>
                </c:pt>
                <c:pt idx="2">
                  <c:v>17.399999999999999</c:v>
                </c:pt>
                <c:pt idx="3" formatCode="General">
                  <c:v>25.7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8B-4AB0-B8ED-07E545BA60A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повышенный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Лист1!$E$2:$E$5</c:f>
              <c:numCache>
                <c:formatCode>0.0</c:formatCode>
                <c:ptCount val="4"/>
                <c:pt idx="0">
                  <c:v>7.4</c:v>
                </c:pt>
                <c:pt idx="1">
                  <c:v>4.9000000000000004</c:v>
                </c:pt>
                <c:pt idx="2">
                  <c:v>3.1</c:v>
                </c:pt>
                <c:pt idx="3" formatCode="General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8B-4AB0-B8ED-07E545BA60A2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Лист1!$F$2:$F$5</c:f>
              <c:numCache>
                <c:formatCode>0.0</c:formatCode>
                <c:ptCount val="4"/>
                <c:pt idx="0">
                  <c:v>0.9</c:v>
                </c:pt>
                <c:pt idx="1">
                  <c:v>0.3</c:v>
                </c:pt>
                <c:pt idx="2">
                  <c:v>1.6</c:v>
                </c:pt>
                <c:pt idx="3" formatCode="General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8B-4AB0-B8ED-07E545BA60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24786735"/>
        <c:axId val="1822908239"/>
      </c:barChart>
      <c:catAx>
        <c:axId val="18247867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822908239"/>
        <c:crosses val="autoZero"/>
        <c:auto val="1"/>
        <c:lblAlgn val="ctr"/>
        <c:lblOffset val="100"/>
        <c:noMultiLvlLbl val="0"/>
      </c:catAx>
      <c:valAx>
        <c:axId val="18229082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8247867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Liberation Serif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Лист2!$A$2</c:f>
              <c:strCache>
                <c:ptCount val="1"/>
                <c:pt idx="0">
                  <c:v>Артемовский городской округ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Лист2!$B$1:$F$1</c:f>
              <c:strCache>
                <c:ptCount val="5"/>
                <c:pt idx="0">
                  <c:v>недостаточный</c:v>
                </c:pt>
                <c:pt idx="1">
                  <c:v>низкий</c:v>
                </c:pt>
                <c:pt idx="2">
                  <c:v>средний</c:v>
                </c:pt>
                <c:pt idx="3">
                  <c:v>повышенный</c:v>
                </c:pt>
                <c:pt idx="4">
                  <c:v>высокий</c:v>
                </c:pt>
              </c:strCache>
            </c:strRef>
          </c:cat>
          <c:val>
            <c:numRef>
              <c:f>Лист2!$B$2:$F$2</c:f>
              <c:numCache>
                <c:formatCode>General</c:formatCode>
                <c:ptCount val="5"/>
                <c:pt idx="0">
                  <c:v>17.399999999999999</c:v>
                </c:pt>
                <c:pt idx="1">
                  <c:v>43</c:v>
                </c:pt>
                <c:pt idx="2">
                  <c:v>25.7</c:v>
                </c:pt>
                <c:pt idx="3">
                  <c:v>11.8</c:v>
                </c:pt>
                <c:pt idx="4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BE-4F2A-813D-CFF60038994B}"/>
            </c:ext>
          </c:extLst>
        </c:ser>
        <c:ser>
          <c:idx val="1"/>
          <c:order val="1"/>
          <c:tx>
            <c:strRef>
              <c:f>Лист2!$A$3</c:f>
              <c:strCache>
                <c:ptCount val="1"/>
                <c:pt idx="0">
                  <c:v>Свердловская область</c:v>
                </c:pt>
              </c:strCache>
            </c:strRef>
          </c:tx>
          <c:spPr>
            <a:solidFill>
              <a:srgbClr val="FF993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Лист2!$B$1:$F$1</c:f>
              <c:strCache>
                <c:ptCount val="5"/>
                <c:pt idx="0">
                  <c:v>недостаточный</c:v>
                </c:pt>
                <c:pt idx="1">
                  <c:v>низкий</c:v>
                </c:pt>
                <c:pt idx="2">
                  <c:v>средний</c:v>
                </c:pt>
                <c:pt idx="3">
                  <c:v>повышенный</c:v>
                </c:pt>
                <c:pt idx="4">
                  <c:v>высокий</c:v>
                </c:pt>
              </c:strCache>
            </c:strRef>
          </c:cat>
          <c:val>
            <c:numRef>
              <c:f>Лист2!$B$3:$F$3</c:f>
              <c:numCache>
                <c:formatCode>General</c:formatCode>
                <c:ptCount val="5"/>
                <c:pt idx="0">
                  <c:v>17.8</c:v>
                </c:pt>
                <c:pt idx="1">
                  <c:v>41.3</c:v>
                </c:pt>
                <c:pt idx="2">
                  <c:v>23.9</c:v>
                </c:pt>
                <c:pt idx="3">
                  <c:v>12.5</c:v>
                </c:pt>
                <c:pt idx="4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BE-4F2A-813D-CFF6003899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09372368"/>
        <c:axId val="1457211296"/>
      </c:barChart>
      <c:catAx>
        <c:axId val="140937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457211296"/>
        <c:crosses val="autoZero"/>
        <c:auto val="1"/>
        <c:lblAlgn val="ctr"/>
        <c:lblOffset val="100"/>
        <c:noMultiLvlLbl val="0"/>
      </c:catAx>
      <c:valAx>
        <c:axId val="1457211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409372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2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Liberation Serif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'Уровни сформированности по МОО'!$B$1</c:f>
              <c:strCache>
                <c:ptCount val="1"/>
                <c:pt idx="0">
                  <c:v>недостаточный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'Уровни сформированности по МОО'!$A$2:$A$5</c:f>
              <c:strCache>
                <c:ptCount val="4"/>
                <c:pt idx="0">
                  <c:v>МБОУ "СШ № 2"</c:v>
                </c:pt>
                <c:pt idx="1">
                  <c:v>МБОУ "СОШ № 9"</c:v>
                </c:pt>
                <c:pt idx="2">
                  <c:v>МБОУ "СОШ № 16"</c:v>
                </c:pt>
                <c:pt idx="3">
                  <c:v>МБОУ "СОШ № 18"</c:v>
                </c:pt>
              </c:strCache>
            </c:strRef>
          </c:cat>
          <c:val>
            <c:numRef>
              <c:f>'Уровни сформированности по МОО'!$B$2:$B$5</c:f>
              <c:numCache>
                <c:formatCode>0.0</c:formatCode>
                <c:ptCount val="4"/>
                <c:pt idx="0">
                  <c:v>8.6999999999999993</c:v>
                </c:pt>
                <c:pt idx="1">
                  <c:v>18.899999999999999</c:v>
                </c:pt>
                <c:pt idx="2">
                  <c:v>33.299999999999997</c:v>
                </c:pt>
                <c:pt idx="3" formatCode="General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21-4439-B9BD-EF3A92FBE0A6}"/>
            </c:ext>
          </c:extLst>
        </c:ser>
        <c:ser>
          <c:idx val="1"/>
          <c:order val="1"/>
          <c:tx>
            <c:strRef>
              <c:f>'Уровни сформированности по МОО'!$C$1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rgbClr val="FF993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'Уровни сформированности по МОО'!$A$2:$A$5</c:f>
              <c:strCache>
                <c:ptCount val="4"/>
                <c:pt idx="0">
                  <c:v>МБОУ "СШ № 2"</c:v>
                </c:pt>
                <c:pt idx="1">
                  <c:v>МБОУ "СОШ № 9"</c:v>
                </c:pt>
                <c:pt idx="2">
                  <c:v>МБОУ "СОШ № 16"</c:v>
                </c:pt>
                <c:pt idx="3">
                  <c:v>МБОУ "СОШ № 18"</c:v>
                </c:pt>
              </c:strCache>
            </c:strRef>
          </c:cat>
          <c:val>
            <c:numRef>
              <c:f>'Уровни сформированности по МОО'!$C$2:$C$5</c:f>
              <c:numCache>
                <c:formatCode>0.0</c:formatCode>
                <c:ptCount val="4"/>
                <c:pt idx="0">
                  <c:v>50</c:v>
                </c:pt>
                <c:pt idx="1">
                  <c:v>36.5</c:v>
                </c:pt>
                <c:pt idx="2">
                  <c:v>60</c:v>
                </c:pt>
                <c:pt idx="3" formatCode="General">
                  <c:v>33.299999999999997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21-4439-B9BD-EF3A92FBE0A6}"/>
            </c:ext>
          </c:extLst>
        </c:ser>
        <c:ser>
          <c:idx val="2"/>
          <c:order val="2"/>
          <c:tx>
            <c:strRef>
              <c:f>'Уровни сформированности по МОО'!$D$1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'Уровни сформированности по МОО'!$A$2:$A$5</c:f>
              <c:strCache>
                <c:ptCount val="4"/>
                <c:pt idx="0">
                  <c:v>МБОУ "СШ № 2"</c:v>
                </c:pt>
                <c:pt idx="1">
                  <c:v>МБОУ "СОШ № 9"</c:v>
                </c:pt>
                <c:pt idx="2">
                  <c:v>МБОУ "СОШ № 16"</c:v>
                </c:pt>
                <c:pt idx="3">
                  <c:v>МБОУ "СОШ № 18"</c:v>
                </c:pt>
              </c:strCache>
            </c:strRef>
          </c:cat>
          <c:val>
            <c:numRef>
              <c:f>'Уровни сформированности по МОО'!$D$2:$D$5</c:f>
              <c:numCache>
                <c:formatCode>0.0</c:formatCode>
                <c:ptCount val="4"/>
                <c:pt idx="0">
                  <c:v>28.3</c:v>
                </c:pt>
                <c:pt idx="1">
                  <c:v>27</c:v>
                </c:pt>
                <c:pt idx="2">
                  <c:v>6.7</c:v>
                </c:pt>
                <c:pt idx="3" formatCode="General">
                  <c:v>33.299999999999997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21-4439-B9BD-EF3A92FBE0A6}"/>
            </c:ext>
          </c:extLst>
        </c:ser>
        <c:ser>
          <c:idx val="3"/>
          <c:order val="3"/>
          <c:tx>
            <c:strRef>
              <c:f>'Уровни сформированности по МОО'!$E$1</c:f>
              <c:strCache>
                <c:ptCount val="1"/>
                <c:pt idx="0">
                  <c:v>повышенный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'Уровни сформированности по МОО'!$A$2:$A$5</c:f>
              <c:strCache>
                <c:ptCount val="4"/>
                <c:pt idx="0">
                  <c:v>МБОУ "СШ № 2"</c:v>
                </c:pt>
                <c:pt idx="1">
                  <c:v>МБОУ "СОШ № 9"</c:v>
                </c:pt>
                <c:pt idx="2">
                  <c:v>МБОУ "СОШ № 16"</c:v>
                </c:pt>
                <c:pt idx="3">
                  <c:v>МБОУ "СОШ № 18"</c:v>
                </c:pt>
              </c:strCache>
            </c:strRef>
          </c:cat>
          <c:val>
            <c:numRef>
              <c:f>'Уровни сформированности по МОО'!$E$2:$E$5</c:f>
              <c:numCache>
                <c:formatCode>0.0</c:formatCode>
                <c:ptCount val="4"/>
                <c:pt idx="0">
                  <c:v>13</c:v>
                </c:pt>
                <c:pt idx="1">
                  <c:v>13.5</c:v>
                </c:pt>
                <c:pt idx="2">
                  <c:v>0</c:v>
                </c:pt>
                <c:pt idx="3" formatCode="General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821-4439-B9BD-EF3A92FBE0A6}"/>
            </c:ext>
          </c:extLst>
        </c:ser>
        <c:ser>
          <c:idx val="4"/>
          <c:order val="4"/>
          <c:tx>
            <c:strRef>
              <c:f>'Уровни сформированности по МОО'!$F$1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rgbClr val="33CC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'Уровни сформированности по МОО'!$A$2:$A$5</c:f>
              <c:strCache>
                <c:ptCount val="4"/>
                <c:pt idx="0">
                  <c:v>МБОУ "СШ № 2"</c:v>
                </c:pt>
                <c:pt idx="1">
                  <c:v>МБОУ "СОШ № 9"</c:v>
                </c:pt>
                <c:pt idx="2">
                  <c:v>МБОУ "СОШ № 16"</c:v>
                </c:pt>
                <c:pt idx="3">
                  <c:v>МБОУ "СОШ № 18"</c:v>
                </c:pt>
              </c:strCache>
            </c:strRef>
          </c:cat>
          <c:val>
            <c:numRef>
              <c:f>'Уровни сформированности по МОО'!$F$2:$F$5</c:f>
              <c:numCache>
                <c:formatCode>0.0</c:formatCode>
                <c:ptCount val="4"/>
                <c:pt idx="0">
                  <c:v>0</c:v>
                </c:pt>
                <c:pt idx="1">
                  <c:v>4.0999999999999996</c:v>
                </c:pt>
                <c:pt idx="2">
                  <c:v>0</c:v>
                </c:pt>
                <c:pt idx="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21-4439-B9BD-EF3A92FBE0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62085087"/>
        <c:axId val="1849520559"/>
      </c:barChart>
      <c:catAx>
        <c:axId val="15620850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849520559"/>
        <c:crosses val="autoZero"/>
        <c:auto val="1"/>
        <c:lblAlgn val="ctr"/>
        <c:lblOffset val="100"/>
        <c:noMultiLvlLbl val="0"/>
      </c:catAx>
      <c:valAx>
        <c:axId val="18495205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562085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Liberation Serif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'Решаемость по составляющим'!$B$1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'Решаемость по составляющим'!$A$2:$A$5</c:f>
              <c:strCache>
                <c:ptCount val="4"/>
                <c:pt idx="0">
                  <c:v>ЧГ</c:v>
                </c:pt>
                <c:pt idx="1">
                  <c:v>МГ</c:v>
                </c:pt>
                <c:pt idx="2">
                  <c:v>ЕГ</c:v>
                </c:pt>
                <c:pt idx="3">
                  <c:v>Вся работа</c:v>
                </c:pt>
              </c:strCache>
            </c:strRef>
          </c:cat>
          <c:val>
            <c:numRef>
              <c:f>'Решаемость по составляющим'!$B$2:$B$5</c:f>
              <c:numCache>
                <c:formatCode>0.0</c:formatCode>
                <c:ptCount val="4"/>
                <c:pt idx="0">
                  <c:v>22</c:v>
                </c:pt>
                <c:pt idx="1">
                  <c:v>32</c:v>
                </c:pt>
                <c:pt idx="2">
                  <c:v>45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19-4589-AADA-6D39C0BB8838}"/>
            </c:ext>
          </c:extLst>
        </c:ser>
        <c:ser>
          <c:idx val="1"/>
          <c:order val="1"/>
          <c:tx>
            <c:strRef>
              <c:f>'Решаемость по составляющим'!$C$1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'Решаемость по составляющим'!$A$2:$A$5</c:f>
              <c:strCache>
                <c:ptCount val="4"/>
                <c:pt idx="0">
                  <c:v>ЧГ</c:v>
                </c:pt>
                <c:pt idx="1">
                  <c:v>МГ</c:v>
                </c:pt>
                <c:pt idx="2">
                  <c:v>ЕГ</c:v>
                </c:pt>
                <c:pt idx="3">
                  <c:v>Вся работа</c:v>
                </c:pt>
              </c:strCache>
            </c:strRef>
          </c:cat>
          <c:val>
            <c:numRef>
              <c:f>'Решаемость по составляющим'!$C$2:$C$5</c:f>
              <c:numCache>
                <c:formatCode>0.0</c:formatCode>
                <c:ptCount val="4"/>
                <c:pt idx="0">
                  <c:v>19.7</c:v>
                </c:pt>
                <c:pt idx="1">
                  <c:v>18.899999999999999</c:v>
                </c:pt>
                <c:pt idx="2">
                  <c:v>29.9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19-4589-AADA-6D39C0BB8838}"/>
            </c:ext>
          </c:extLst>
        </c:ser>
        <c:ser>
          <c:idx val="2"/>
          <c:order val="2"/>
          <c:tx>
            <c:strRef>
              <c:f>'Решаемость по составляющим'!$D$1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'Решаемость по составляющим'!$A$2:$A$5</c:f>
              <c:strCache>
                <c:ptCount val="4"/>
                <c:pt idx="0">
                  <c:v>ЧГ</c:v>
                </c:pt>
                <c:pt idx="1">
                  <c:v>МГ</c:v>
                </c:pt>
                <c:pt idx="2">
                  <c:v>ЕГ</c:v>
                </c:pt>
                <c:pt idx="3">
                  <c:v>Вся работа</c:v>
                </c:pt>
              </c:strCache>
            </c:strRef>
          </c:cat>
          <c:val>
            <c:numRef>
              <c:f>'Решаемость по составляющим'!$D$2:$D$5</c:f>
              <c:numCache>
                <c:formatCode>0.0</c:formatCode>
                <c:ptCount val="4"/>
                <c:pt idx="0">
                  <c:v>40.5</c:v>
                </c:pt>
                <c:pt idx="1">
                  <c:v>16.399999999999999</c:v>
                </c:pt>
                <c:pt idx="2">
                  <c:v>29.6</c:v>
                </c:pt>
                <c:pt idx="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19-4589-AADA-6D39C0BB8838}"/>
            </c:ext>
          </c:extLst>
        </c:ser>
        <c:ser>
          <c:idx val="3"/>
          <c:order val="3"/>
          <c:tx>
            <c:strRef>
              <c:f>'Решаемость по составляющим'!$E$1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'Решаемость по составляющим'!$A$2:$A$5</c:f>
              <c:strCache>
                <c:ptCount val="4"/>
                <c:pt idx="0">
                  <c:v>ЧГ</c:v>
                </c:pt>
                <c:pt idx="1">
                  <c:v>МГ</c:v>
                </c:pt>
                <c:pt idx="2">
                  <c:v>ЕГ</c:v>
                </c:pt>
                <c:pt idx="3">
                  <c:v>Вся работа</c:v>
                </c:pt>
              </c:strCache>
            </c:strRef>
          </c:cat>
          <c:val>
            <c:numRef>
              <c:f>'Решаемость по составляющим'!$E$2:$E$5</c:f>
              <c:numCache>
                <c:formatCode>0.0</c:formatCode>
                <c:ptCount val="4"/>
                <c:pt idx="0">
                  <c:v>25</c:v>
                </c:pt>
                <c:pt idx="1">
                  <c:v>34</c:v>
                </c:pt>
                <c:pt idx="2">
                  <c:v>33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19-4589-AADA-6D39C0BB8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3951247"/>
        <c:axId val="1849511407"/>
      </c:barChart>
      <c:catAx>
        <c:axId val="1743951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849511407"/>
        <c:crosses val="autoZero"/>
        <c:auto val="1"/>
        <c:lblAlgn val="ctr"/>
        <c:lblOffset val="100"/>
        <c:noMultiLvlLbl val="0"/>
      </c:catAx>
      <c:valAx>
        <c:axId val="18495114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743951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Liberation Serif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Лист3!$B$1</c:f>
              <c:strCache>
                <c:ptCount val="1"/>
                <c:pt idx="0">
                  <c:v>Артемовский городской округ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Лист3!$A$2:$A$5</c:f>
              <c:strCache>
                <c:ptCount val="4"/>
                <c:pt idx="0">
                  <c:v>ЧГ</c:v>
                </c:pt>
                <c:pt idx="1">
                  <c:v>МГ</c:v>
                </c:pt>
                <c:pt idx="2">
                  <c:v>ЕГ</c:v>
                </c:pt>
                <c:pt idx="3">
                  <c:v>Вся работа</c:v>
                </c:pt>
              </c:strCache>
            </c:strRef>
          </c:cat>
          <c:val>
            <c:numRef>
              <c:f>Лист3!$B$2:$B$5</c:f>
              <c:numCache>
                <c:formatCode>0.0</c:formatCode>
                <c:ptCount val="4"/>
                <c:pt idx="0">
                  <c:v>22</c:v>
                </c:pt>
                <c:pt idx="1">
                  <c:v>32</c:v>
                </c:pt>
                <c:pt idx="2">
                  <c:v>45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16-4F7A-A014-801C303B2C36}"/>
            </c:ext>
          </c:extLst>
        </c:ser>
        <c:ser>
          <c:idx val="1"/>
          <c:order val="1"/>
          <c:tx>
            <c:strRef>
              <c:f>Лист3!$C$1</c:f>
              <c:strCache>
                <c:ptCount val="1"/>
                <c:pt idx="0">
                  <c:v>Свердловская область</c:v>
                </c:pt>
              </c:strCache>
            </c:strRef>
          </c:tx>
          <c:spPr>
            <a:solidFill>
              <a:srgbClr val="FF9933"/>
            </a:solidFill>
            <a:ln>
              <a:solidFill>
                <a:srgbClr val="FF993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Лист3!$A$2:$A$5</c:f>
              <c:strCache>
                <c:ptCount val="4"/>
                <c:pt idx="0">
                  <c:v>ЧГ</c:v>
                </c:pt>
                <c:pt idx="1">
                  <c:v>МГ</c:v>
                </c:pt>
                <c:pt idx="2">
                  <c:v>ЕГ</c:v>
                </c:pt>
                <c:pt idx="3">
                  <c:v>Вся работа</c:v>
                </c:pt>
              </c:strCache>
            </c:strRef>
          </c:cat>
          <c:val>
            <c:numRef>
              <c:f>Лист3!$C$2:$C$5</c:f>
              <c:numCache>
                <c:formatCode>0.0</c:formatCode>
                <c:ptCount val="4"/>
                <c:pt idx="0">
                  <c:v>23</c:v>
                </c:pt>
                <c:pt idx="1">
                  <c:v>36</c:v>
                </c:pt>
                <c:pt idx="2">
                  <c:v>38</c:v>
                </c:pt>
                <c:pt idx="3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16-4F7A-A014-801C303B2C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60923648"/>
        <c:axId val="1563626640"/>
      </c:barChart>
      <c:catAx>
        <c:axId val="1560923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563626640"/>
        <c:crosses val="autoZero"/>
        <c:auto val="1"/>
        <c:lblAlgn val="ctr"/>
        <c:lblOffset val="100"/>
        <c:noMultiLvlLbl val="0"/>
      </c:catAx>
      <c:valAx>
        <c:axId val="156362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560923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DCD9D4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Liberation Serif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'Решаемость заданий'!$A$1:$G$1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'Решаемость заданий'!$A$2:$G$2</c:f>
              <c:numCache>
                <c:formatCode>General</c:formatCode>
                <c:ptCount val="7"/>
                <c:pt idx="0">
                  <c:v>36.799999999999997</c:v>
                </c:pt>
                <c:pt idx="1">
                  <c:v>57.6</c:v>
                </c:pt>
                <c:pt idx="2">
                  <c:v>24.3</c:v>
                </c:pt>
                <c:pt idx="3">
                  <c:v>65.3</c:v>
                </c:pt>
                <c:pt idx="4">
                  <c:v>41.7</c:v>
                </c:pt>
                <c:pt idx="5">
                  <c:v>16.7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3D-464A-8C35-867F0C1E4F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38050768"/>
        <c:axId val="1566488848"/>
      </c:barChart>
      <c:catAx>
        <c:axId val="163805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566488848"/>
        <c:crosses val="autoZero"/>
        <c:auto val="1"/>
        <c:lblAlgn val="ctr"/>
        <c:lblOffset val="100"/>
        <c:noMultiLvlLbl val="0"/>
      </c:catAx>
      <c:valAx>
        <c:axId val="1566488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638050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Liberation Serif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МОО</c:v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'Индекс ФГ'!$A$2:$A$5</c:f>
              <c:strCache>
                <c:ptCount val="4"/>
                <c:pt idx="0">
                  <c:v>МБОУ "СОШ № 2"</c:v>
                </c:pt>
                <c:pt idx="1">
                  <c:v>МБОУ "СОШ № 9"</c:v>
                </c:pt>
                <c:pt idx="2">
                  <c:v>МБОУ "СОШ № 16"</c:v>
                </c:pt>
                <c:pt idx="3">
                  <c:v>МБОУ "СОШ № 18"</c:v>
                </c:pt>
              </c:strCache>
            </c:strRef>
          </c:cat>
          <c:val>
            <c:numRef>
              <c:f>'Индекс ФГ'!$B$2:$B$5</c:f>
              <c:numCache>
                <c:formatCode>General</c:formatCode>
                <c:ptCount val="4"/>
                <c:pt idx="0">
                  <c:v>0.33500000000000002</c:v>
                </c:pt>
                <c:pt idx="1">
                  <c:v>0.33800000000000002</c:v>
                </c:pt>
                <c:pt idx="2">
                  <c:v>0.18</c:v>
                </c:pt>
                <c:pt idx="3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C8-40ED-8583-232871C2EE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52564448"/>
        <c:axId val="2048887504"/>
      </c:barChart>
      <c:lineChart>
        <c:grouping val="standard"/>
        <c:varyColors val="0"/>
        <c:ser>
          <c:idx val="1"/>
          <c:order val="1"/>
          <c:tx>
            <c:v>АГО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'Индекс ФГ'!$A$2:$A$5</c:f>
              <c:strCache>
                <c:ptCount val="4"/>
                <c:pt idx="0">
                  <c:v>МБОУ "СОШ № 2"</c:v>
                </c:pt>
                <c:pt idx="1">
                  <c:v>МБОУ "СОШ № 9"</c:v>
                </c:pt>
                <c:pt idx="2">
                  <c:v>МБОУ "СОШ № 16"</c:v>
                </c:pt>
                <c:pt idx="3">
                  <c:v>МБОУ "СОШ № 18"</c:v>
                </c:pt>
              </c:strCache>
            </c:strRef>
          </c:cat>
          <c:val>
            <c:numRef>
              <c:f>'Индекс ФГ'!$C$2:$C$5</c:f>
              <c:numCache>
                <c:formatCode>General</c:formatCode>
                <c:ptCount val="4"/>
                <c:pt idx="0">
                  <c:v>0.318</c:v>
                </c:pt>
                <c:pt idx="1">
                  <c:v>0.318</c:v>
                </c:pt>
                <c:pt idx="2">
                  <c:v>0.318</c:v>
                </c:pt>
                <c:pt idx="3">
                  <c:v>0.318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FC8-40ED-8583-232871C2EE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52564448"/>
        <c:axId val="2048887504"/>
      </c:lineChart>
      <c:catAx>
        <c:axId val="2052564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2048887504"/>
        <c:crosses val="autoZero"/>
        <c:auto val="1"/>
        <c:lblAlgn val="ctr"/>
        <c:lblOffset val="100"/>
        <c:noMultiLvlLbl val="0"/>
      </c:catAx>
      <c:valAx>
        <c:axId val="2048887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2052564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Liberation Serif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FF99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0E-4164-8BA1-F6CC145B447D}"/>
              </c:ext>
            </c:extLst>
          </c:dPt>
          <c:dPt>
            <c:idx val="5"/>
            <c:invertIfNegative val="0"/>
            <c:bubble3D val="0"/>
            <c:spPr>
              <a:solidFill>
                <a:srgbClr val="FF99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80E-4164-8BA1-F6CC145B447D}"/>
              </c:ext>
            </c:extLst>
          </c:dPt>
          <c:dPt>
            <c:idx val="6"/>
            <c:invertIfNegative val="0"/>
            <c:bubble3D val="0"/>
            <c:spPr>
              <a:solidFill>
                <a:srgbClr val="FF99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80E-4164-8BA1-F6CC145B447D}"/>
              </c:ext>
            </c:extLst>
          </c:dPt>
          <c:dPt>
            <c:idx val="7"/>
            <c:invertIfNegative val="0"/>
            <c:bubble3D val="0"/>
            <c:spPr>
              <a:solidFill>
                <a:srgbClr val="FF99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80E-4164-8BA1-F6CC145B447D}"/>
              </c:ext>
            </c:extLst>
          </c:dPt>
          <c:dPt>
            <c:idx val="8"/>
            <c:invertIfNegative val="0"/>
            <c:bubble3D val="0"/>
            <c:spPr>
              <a:solidFill>
                <a:srgbClr val="FF99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80E-4164-8BA1-F6CC145B447D}"/>
              </c:ext>
            </c:extLst>
          </c:dPt>
          <c:dPt>
            <c:idx val="9"/>
            <c:invertIfNegative val="0"/>
            <c:bubble3D val="0"/>
            <c:spPr>
              <a:solidFill>
                <a:srgbClr val="FF99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80E-4164-8BA1-F6CC145B447D}"/>
              </c:ext>
            </c:extLst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80E-4164-8BA1-F6CC145B447D}"/>
              </c:ext>
            </c:extLst>
          </c:dPt>
          <c:dPt>
            <c:idx val="1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80E-4164-8BA1-F6CC145B447D}"/>
              </c:ext>
            </c:extLst>
          </c:dPt>
          <c:dPt>
            <c:idx val="1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880E-4164-8BA1-F6CC145B447D}"/>
              </c:ext>
            </c:extLst>
          </c:dPt>
          <c:dPt>
            <c:idx val="1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880E-4164-8BA1-F6CC145B447D}"/>
              </c:ext>
            </c:extLst>
          </c:dPt>
          <c:dPt>
            <c:idx val="1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880E-4164-8BA1-F6CC145B447D}"/>
              </c:ext>
            </c:extLst>
          </c:dPt>
          <c:dPt>
            <c:idx val="1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880E-4164-8BA1-F6CC145B447D}"/>
              </c:ext>
            </c:extLst>
          </c:dPt>
          <c:dPt>
            <c:idx val="2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880E-4164-8BA1-F6CC145B44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'свод по АГО_НОО'!$C$187:$X$187</c:f>
              <c:numCache>
                <c:formatCode>General</c:formatCode>
                <c:ptCount val="22"/>
                <c:pt idx="0">
                  <c:v>2.2999999999999998</c:v>
                </c:pt>
                <c:pt idx="1">
                  <c:v>3.4</c:v>
                </c:pt>
                <c:pt idx="2">
                  <c:v>2.2999999999999998</c:v>
                </c:pt>
                <c:pt idx="3">
                  <c:v>5.7</c:v>
                </c:pt>
                <c:pt idx="4">
                  <c:v>10.3</c:v>
                </c:pt>
                <c:pt idx="5">
                  <c:v>2.2999999999999998</c:v>
                </c:pt>
                <c:pt idx="6">
                  <c:v>14.9</c:v>
                </c:pt>
                <c:pt idx="7">
                  <c:v>6.9</c:v>
                </c:pt>
                <c:pt idx="8">
                  <c:v>12.6</c:v>
                </c:pt>
                <c:pt idx="9">
                  <c:v>14.9</c:v>
                </c:pt>
                <c:pt idx="10">
                  <c:v>8</c:v>
                </c:pt>
                <c:pt idx="11">
                  <c:v>4.5999999999999996</c:v>
                </c:pt>
                <c:pt idx="12">
                  <c:v>0</c:v>
                </c:pt>
                <c:pt idx="13">
                  <c:v>1.1000000000000001</c:v>
                </c:pt>
                <c:pt idx="14">
                  <c:v>3.4</c:v>
                </c:pt>
                <c:pt idx="15">
                  <c:v>2.2999999999999998</c:v>
                </c:pt>
                <c:pt idx="16">
                  <c:v>3.4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880E-4164-8BA1-F6CC145B447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054703424"/>
        <c:axId val="1220562304"/>
      </c:barChart>
      <c:catAx>
        <c:axId val="10547034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r>
                  <a:rPr lang="ru-RU" b="0"/>
                  <a:t>Первичный балл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Liberation Serif" panose="02020603050405020304" pitchFamily="18" charset="0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220562304"/>
        <c:crosses val="autoZero"/>
        <c:auto val="1"/>
        <c:lblAlgn val="ctr"/>
        <c:lblOffset val="100"/>
        <c:noMultiLvlLbl val="0"/>
      </c:catAx>
      <c:valAx>
        <c:axId val="1220562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r>
                  <a:rPr lang="ru-RU" b="0"/>
                  <a:t>Доля</a:t>
                </a:r>
                <a:r>
                  <a:rPr lang="ru-RU" b="0" baseline="0"/>
                  <a:t> участников</a:t>
                </a:r>
                <a:endParaRPr lang="ru-RU" b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Liberation Serif" panose="02020603050405020304" pitchFamily="18" charset="0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054703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Liberation Serif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92F4-43E8-4F87-9F07-DC00CA257486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03467B1-7795-462F-B875-4B44FFE3F412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861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92F4-43E8-4F87-9F07-DC00CA257486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67B1-7795-462F-B875-4B44FFE3F412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94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92F4-43E8-4F87-9F07-DC00CA257486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67B1-7795-462F-B875-4B44FFE3F412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845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92F4-43E8-4F87-9F07-DC00CA257486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67B1-7795-462F-B875-4B44FFE3F412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266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92F4-43E8-4F87-9F07-DC00CA257486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67B1-7795-462F-B875-4B44FFE3F412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0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92F4-43E8-4F87-9F07-DC00CA257486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67B1-7795-462F-B875-4B44FFE3F412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39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92F4-43E8-4F87-9F07-DC00CA257486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67B1-7795-462F-B875-4B44FFE3F412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39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92F4-43E8-4F87-9F07-DC00CA257486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67B1-7795-462F-B875-4B44FFE3F412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83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92F4-43E8-4F87-9F07-DC00CA257486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67B1-7795-462F-B875-4B44FFE3F4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262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92F4-43E8-4F87-9F07-DC00CA257486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67B1-7795-462F-B875-4B44FFE3F412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33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B2E92F4-43E8-4F87-9F07-DC00CA257486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67B1-7795-462F-B875-4B44FFE3F412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444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E92F4-43E8-4F87-9F07-DC00CA257486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03467B1-7795-462F-B875-4B44FFE3F412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18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74084" y="802298"/>
            <a:ext cx="8680768" cy="2541431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Liberation Serif" panose="02020603050405020304" pitchFamily="18" charset="0"/>
                <a:cs typeface="Calibri" panose="020F0502020204030204" pitchFamily="34" charset="0"/>
              </a:rPr>
              <a:t>Результаты участия муниципальных образовательных организаций Артемовского Городского округа в региональном мониторинге функциональной грамотности в 2024 году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71919" y="4001550"/>
            <a:ext cx="3982933" cy="7203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1200" dirty="0" err="1">
                <a:latin typeface="Liberation Serif" panose="02020603050405020304" pitchFamily="18" charset="0"/>
                <a:cs typeface="Calibri" panose="020F0502020204030204" pitchFamily="34" charset="0"/>
              </a:rPr>
              <a:t>Мухлиева</a:t>
            </a:r>
            <a:r>
              <a:rPr lang="ru-RU" sz="1200" dirty="0">
                <a:latin typeface="Liberation Serif" panose="02020603050405020304" pitchFamily="18" charset="0"/>
                <a:cs typeface="Calibri" panose="020F0502020204030204" pitchFamily="34" charset="0"/>
              </a:rPr>
              <a:t> О.Ю., </a:t>
            </a:r>
          </a:p>
          <a:p>
            <a:pPr>
              <a:lnSpc>
                <a:spcPct val="100000"/>
              </a:lnSpc>
            </a:pPr>
            <a:r>
              <a:rPr lang="ru-RU" sz="1200" dirty="0">
                <a:latin typeface="Liberation Serif" panose="02020603050405020304" pitchFamily="18" charset="0"/>
                <a:cs typeface="Calibri" panose="020F0502020204030204" pitchFamily="34" charset="0"/>
              </a:rPr>
              <a:t>Заведующий отдела МКУ АГО «ЦОДСО»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BF27542D-E9F4-4C8C-A70E-D8879D89888F}"/>
              </a:ext>
            </a:extLst>
          </p:cNvPr>
          <p:cNvSpPr txBox="1">
            <a:spLocks/>
          </p:cNvSpPr>
          <p:nvPr/>
        </p:nvSpPr>
        <p:spPr>
          <a:xfrm>
            <a:off x="3884104" y="5335398"/>
            <a:ext cx="4387442" cy="720304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ru-RU" sz="1200" dirty="0">
                <a:latin typeface="Liberation Serif" panose="02020603050405020304" pitchFamily="18" charset="0"/>
                <a:cs typeface="Calibri" panose="020F0502020204030204" pitchFamily="34" charset="0"/>
              </a:rPr>
              <a:t>Г. Артемовский</a:t>
            </a:r>
          </a:p>
          <a:p>
            <a:pPr algn="ctr">
              <a:lnSpc>
                <a:spcPct val="100000"/>
              </a:lnSpc>
            </a:pPr>
            <a:r>
              <a:rPr lang="ru-RU" sz="1200" dirty="0">
                <a:latin typeface="Liberation Serif" panose="02020603050405020304" pitchFamily="18" charset="0"/>
                <a:cs typeface="Calibri" panose="020F0502020204030204" pitchFamily="34" charset="0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210502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3525" y="361949"/>
            <a:ext cx="9278048" cy="1381125"/>
          </a:xfrm>
        </p:spPr>
        <p:txBody>
          <a:bodyPr>
            <a:normAutofit/>
          </a:bodyPr>
          <a:lstStyle/>
          <a:p>
            <a:pPr algn="ctr"/>
            <a:br>
              <a:rPr lang="ru-RU" sz="2000" dirty="0">
                <a:latin typeface="Liberation Serif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</a:rPr>
              <a:t>Распределение первичных баллов по доле участников</a:t>
            </a:r>
            <a:br>
              <a:rPr lang="ru-RU" sz="2000" b="1" dirty="0">
                <a:latin typeface="Liberation Serif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  <a:cs typeface="Times New Roman" panose="02020603050405020304" pitchFamily="18" charset="0"/>
              </a:rPr>
              <a:t>(основное общее образование)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latin typeface="Liberation Serif" panose="02020603050405020304" pitchFamily="18" charset="0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52EE18E4-034B-41FE-B857-0251B34794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402503"/>
              </p:ext>
            </p:extLst>
          </p:nvPr>
        </p:nvGraphicFramePr>
        <p:xfrm>
          <a:off x="1450975" y="1937856"/>
          <a:ext cx="9604375" cy="393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8988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503339"/>
            <a:ext cx="9603275" cy="989901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1800" b="1" dirty="0"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  <a:cs typeface="Times New Roman" panose="02020603050405020304" pitchFamily="18" charset="0"/>
              </a:rPr>
              <a:t>Распределение по Уровням сформированности функциональной грамотности за четыре года (основное общее образование)</a:t>
            </a:r>
            <a:endParaRPr lang="ru-RU" sz="20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48A1BD24-9FE4-493D-B3E7-9B95AE9DA6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137012"/>
              </p:ext>
            </p:extLst>
          </p:nvPr>
        </p:nvGraphicFramePr>
        <p:xfrm>
          <a:off x="1450975" y="1879134"/>
          <a:ext cx="9604375" cy="3586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1700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4496F-3C1F-4815-9E72-37DB94B51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900" b="1" dirty="0">
                <a:latin typeface="Liberation Serif" panose="02020603050405020304" pitchFamily="18" charset="0"/>
                <a:cs typeface="Times New Roman" panose="02020603050405020304" pitchFamily="18" charset="0"/>
              </a:rPr>
              <a:t>Распределение по Уровням сформированности функциональной грамотности (основное общее образование и среднее общее образование)</a:t>
            </a:r>
            <a:endParaRPr lang="ru-RU" sz="1900" dirty="0">
              <a:latin typeface="Liberation Serif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3C7A05E-5E3A-4243-A027-99D8975C36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238446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3366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192947"/>
            <a:ext cx="9603275" cy="1627251"/>
          </a:xfrm>
        </p:spPr>
        <p:txBody>
          <a:bodyPr>
            <a:normAutofit/>
          </a:bodyPr>
          <a:lstStyle/>
          <a:p>
            <a:pPr algn="ctr"/>
            <a:br>
              <a:rPr lang="ru-RU" sz="2000" b="1" dirty="0"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  <a:cs typeface="Times New Roman" panose="02020603050405020304" pitchFamily="18" charset="0"/>
              </a:rPr>
              <a:t>Расп</a:t>
            </a:r>
            <a:r>
              <a:rPr lang="ru-RU" sz="1800" b="1" dirty="0">
                <a:latin typeface="Liberation Serif" panose="02020603050405020304" pitchFamily="18" charset="0"/>
                <a:cs typeface="Times New Roman" panose="02020603050405020304" pitchFamily="18" charset="0"/>
              </a:rPr>
              <a:t>ределение обучающихся муниципальных образовательных организаций Артемовского городского округа по Уровням сформированности функциональной грамотности за три года (основное общее образование)</a:t>
            </a:r>
            <a:endParaRPr lang="ru-RU" sz="18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BF3D459B-DDF5-4E78-BB8B-63F186C3DB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06687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8464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469783"/>
            <a:ext cx="9603275" cy="1350415"/>
          </a:xfrm>
        </p:spPr>
        <p:txBody>
          <a:bodyPr>
            <a:normAutofit/>
          </a:bodyPr>
          <a:lstStyle/>
          <a:p>
            <a:pPr algn="ctr"/>
            <a:br>
              <a:rPr lang="ru-RU" sz="2000" b="1" dirty="0"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Решаемость по составляющим функциональной грамотности за четыре года (основное общее образование)</a:t>
            </a:r>
            <a:endParaRPr lang="ru-RU" sz="1800" dirty="0">
              <a:latin typeface="Liberation Serif" panose="02020603050405020304" pitchFamily="18" charset="0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1DF17461-38CB-468A-8D69-F747C9B7F9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650560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9799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5C07C5-4582-4E38-A71B-709526D97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128" y="804519"/>
            <a:ext cx="9603275" cy="104923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Liberation Serif" panose="02020603050405020304" pitchFamily="18" charset="0"/>
              </a:rPr>
              <a:t>Решаемость по всей работе и по составляющим функциональной грамотности в Артемовском городском округе и Свердловской области (ООО и СОО)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2839FE1-25D7-4869-AAB1-C00A3AF3FD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884818"/>
              </p:ext>
            </p:extLst>
          </p:nvPr>
        </p:nvGraphicFramePr>
        <p:xfrm>
          <a:off x="1451028" y="1853754"/>
          <a:ext cx="9604375" cy="3783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0660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3525" y="361949"/>
            <a:ext cx="9278048" cy="1381125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400" dirty="0"/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 функциональной грамотности обучающихся по муниципальным общеобразовательным организациям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(основное общее образование)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latin typeface="Liberation Serif" panose="02020603050405020304" pitchFamily="18" charset="0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CC61972-A8AB-469D-B454-67C53C7B5F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942866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7848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 b="1" dirty="0">
                <a:latin typeface="Liberation Serif" panose="02020603050405020304" pitchFamily="18" charset="0"/>
              </a:rPr>
              <a:t>Распределение первичных баллов по доле участников</a:t>
            </a:r>
            <a:br>
              <a:rPr lang="ru-RU" sz="1400" b="1" dirty="0"/>
            </a:br>
            <a:r>
              <a:rPr lang="ru-RU" sz="2000" dirty="0">
                <a:latin typeface="Liberation Serif" panose="02020603050405020304" pitchFamily="18" charset="0"/>
                <a:cs typeface="Times New Roman" panose="02020603050405020304" pitchFamily="18" charset="0"/>
              </a:rPr>
              <a:t>(начальное общее образование)</a:t>
            </a:r>
            <a:br>
              <a:rPr lang="ru-RU" b="1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52EE18E4-034B-41FE-B857-0251B34794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2739264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6764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 dirty="0">
                <a:latin typeface="Liberation Serif" panose="02020603050405020304" pitchFamily="18" charset="0"/>
                <a:cs typeface="Times New Roman" panose="02020603050405020304" pitchFamily="18" charset="0"/>
              </a:rPr>
              <a:t>Распределение по Уровням сформированности функциональной грамотности за четыре года (начальное общее образование)</a:t>
            </a:r>
            <a:br>
              <a:rPr lang="ru-RU" b="1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0A1AD727-3E59-4DAE-AEF9-0DD8376BAF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128875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7897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83002B-15DA-47C0-BBAB-4724226B9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88166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latin typeface="Liberation Serif" panose="02020603050405020304" pitchFamily="18" charset="0"/>
                <a:cs typeface="Times New Roman" panose="02020603050405020304" pitchFamily="18" charset="0"/>
              </a:rPr>
              <a:t>Распределение по Уровням сформированности функциональной грамотности (начальное общее образование)</a:t>
            </a:r>
            <a:endParaRPr lang="ru-RU" sz="1800" b="1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F832B1C-742F-4120-B500-E1A24E3ABC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483101"/>
              </p:ext>
            </p:extLst>
          </p:nvPr>
        </p:nvGraphicFramePr>
        <p:xfrm>
          <a:off x="1451579" y="1853754"/>
          <a:ext cx="9604375" cy="3612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1554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243282"/>
            <a:ext cx="9603275" cy="133786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Liberation Serif" panose="02020603050405020304" pitchFamily="18" charset="0"/>
                <a:cs typeface="Times New Roman" panose="02020603050405020304" pitchFamily="18" charset="0"/>
              </a:rPr>
              <a:t>Распределение обучающихся муниципальных образовательных организаций Артемовского городского округа по Уровням сформированности функциональной грамотности (начальное общее образование)</a:t>
            </a:r>
            <a:endParaRPr lang="ru-RU" sz="2000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0CE9C20E-D9E2-46E3-A5DB-7126B9AB4A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6915565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077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3525" y="361949"/>
            <a:ext cx="9278048" cy="1381125"/>
          </a:xfrm>
        </p:spPr>
        <p:txBody>
          <a:bodyPr>
            <a:normAutofit/>
          </a:bodyPr>
          <a:lstStyle/>
          <a:p>
            <a:pPr algn="ctr"/>
            <a:br>
              <a:rPr lang="ru-RU" sz="2000" dirty="0"/>
            </a:br>
            <a:r>
              <a:rPr lang="ru-RU" sz="2000" b="1" dirty="0">
                <a:latin typeface="Liberation Serif" panose="02020603050405020304" pitchFamily="18" charset="0"/>
              </a:rPr>
              <a:t>Решаемость по всей работе и</a:t>
            </a:r>
            <a:r>
              <a:rPr lang="ru-RU" sz="2000" b="1" dirty="0"/>
              <a:t> </a:t>
            </a:r>
            <a:r>
              <a:rPr lang="ru-RU" sz="2000" b="1" dirty="0">
                <a:latin typeface="Liberation Serif" panose="02020603050405020304" pitchFamily="18" charset="0"/>
              </a:rPr>
              <a:t>по составляющим функциональной грамотности и за четыре года </a:t>
            </a:r>
            <a:br>
              <a:rPr lang="ru-RU" sz="2000" b="1" dirty="0">
                <a:latin typeface="Liberation Serif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</a:rPr>
              <a:t>(начальное общее образование)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1DF17461-38CB-468A-8D69-F747C9B7F91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50975" y="2016125"/>
          <a:ext cx="9604375" cy="344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712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D5BC8F-EBDF-4E28-A999-A26CFF3CD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>
                <a:latin typeface="Liberation Serif" panose="02020603050405020304" pitchFamily="18" charset="0"/>
              </a:rPr>
              <a:t>Решаемость по всей работе и по составляющим функциональной грамотности в Артемовском городском округе и Свердловской области (НОО)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6033A43-6160-49A6-B02E-18C4EB2803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47558"/>
              </p:ext>
            </p:extLst>
          </p:nvPr>
        </p:nvGraphicFramePr>
        <p:xfrm>
          <a:off x="1450975" y="1853754"/>
          <a:ext cx="9604375" cy="3612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2742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A1B792-0F18-49C1-9FB0-D134154F3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89844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Liberation Serif" panose="02020603050405020304" pitchFamily="18" charset="0"/>
              </a:rPr>
              <a:t>Решаемость заданий</a:t>
            </a:r>
            <a:br>
              <a:rPr lang="ru-RU" sz="2400" b="1" dirty="0">
                <a:latin typeface="Liberation Serif" panose="02020603050405020304" pitchFamily="18" charset="0"/>
              </a:rPr>
            </a:br>
            <a:r>
              <a:rPr lang="ru-RU" sz="2400" b="1" dirty="0">
                <a:latin typeface="Liberation Serif" panose="02020603050405020304" pitchFamily="18" charset="0"/>
              </a:rPr>
              <a:t>(начальное общее образование)</a:t>
            </a:r>
            <a:endParaRPr lang="ru-RU" sz="24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6C94BE7-87BB-490F-9322-BAD7E3FF74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417489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7285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3525" y="361949"/>
            <a:ext cx="9278048" cy="1381125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400" dirty="0"/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 функциональной грамотности обучающихся по муниципальным общеобразовательным организациям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(начальное общее образование)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latin typeface="Liberation Serif" panose="02020603050405020304" pitchFamily="18" charset="0"/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49684FFF-7398-4563-8762-69DBDF92B2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37944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0678060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799</TotalTime>
  <Words>273</Words>
  <Application>Microsoft Office PowerPoint</Application>
  <PresentationFormat>Широкоэкранный</PresentationFormat>
  <Paragraphs>22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Gill Sans MT</vt:lpstr>
      <vt:lpstr>Liberation Serif</vt:lpstr>
      <vt:lpstr>Times New Roman</vt:lpstr>
      <vt:lpstr>Галерея</vt:lpstr>
      <vt:lpstr>Результаты участия муниципальных образовательных организаций Артемовского Городского округа в региональном мониторинге функциональной грамотности в 2024 году </vt:lpstr>
      <vt:lpstr>Распределение первичных баллов по доле участников (начальное общее образование) </vt:lpstr>
      <vt:lpstr>Распределение по Уровням сформированности функциональной грамотности за четыре года (начальное общее образование) </vt:lpstr>
      <vt:lpstr>Распределение по Уровням сформированности функциональной грамотности (начальное общее образование)</vt:lpstr>
      <vt:lpstr>Распределение обучающихся муниципальных образовательных организаций Артемовского городского округа по Уровням сформированности функциональной грамотности (начальное общее образование)</vt:lpstr>
      <vt:lpstr> Решаемость по всей работе и по составляющим функциональной грамотности и за четыре года  (начальное общее образование)</vt:lpstr>
      <vt:lpstr>Решаемость по всей работе и по составляющим функциональной грамотности в Артемовском городском округе и Свердловской области (НОО)</vt:lpstr>
      <vt:lpstr>Решаемость заданий (начальное общее образование)</vt:lpstr>
      <vt:lpstr> Индекс функциональной грамотности обучающихся по муниципальным общеобразовательным организациям (начальное общее образование) </vt:lpstr>
      <vt:lpstr> Распределение первичных баллов по доле участников (основное общее образование) </vt:lpstr>
      <vt:lpstr> Распределение по Уровням сформированности функциональной грамотности за четыре года (основное общее образование)</vt:lpstr>
      <vt:lpstr>Распределение по Уровням сформированности функциональной грамотности (основное общее образование и среднее общее образование)</vt:lpstr>
      <vt:lpstr> Распределение обучающихся муниципальных образовательных организаций Артемовского городского округа по Уровням сформированности функциональной грамотности за три года (основное общее образование)</vt:lpstr>
      <vt:lpstr> Решаемость по составляющим функциональной грамотности за четыре года (основное общее образование)</vt:lpstr>
      <vt:lpstr>Решаемость по всей работе и по составляющим функциональной грамотности в Артемовском городском округе и Свердловской области (ООО и СОО)</vt:lpstr>
      <vt:lpstr> Индекс функциональной грамотности обучающихся по муниципальным общеобразовательным организациям (основное общее образование)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ЗКС-ИМЦ</dc:creator>
  <cp:lastModifiedBy>Ольга Юрьевна</cp:lastModifiedBy>
  <cp:revision>49</cp:revision>
  <dcterms:created xsi:type="dcterms:W3CDTF">2023-08-28T09:23:40Z</dcterms:created>
  <dcterms:modified xsi:type="dcterms:W3CDTF">2024-12-18T07:07:52Z</dcterms:modified>
</cp:coreProperties>
</file>