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2" r:id="rId4"/>
    <p:sldId id="283" r:id="rId5"/>
    <p:sldId id="268" r:id="rId6"/>
    <p:sldId id="260" r:id="rId7"/>
    <p:sldId id="284" r:id="rId8"/>
    <p:sldId id="263" r:id="rId9"/>
    <p:sldId id="267" r:id="rId10"/>
    <p:sldId id="279" r:id="rId11"/>
    <p:sldId id="26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1" r:id="rId20"/>
    <p:sldId id="270" r:id="rId21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CE54104-883D-4AE2-A090-85AE2F168B5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D30562E-0E1F-4B7D-8005-AAE989EFF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8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99B8C98-99FB-45E2-A8F4-86F3465425E6}"/>
              </a:ext>
            </a:extLst>
          </p:cNvPr>
          <p:cNvSpPr/>
          <p:nvPr/>
        </p:nvSpPr>
        <p:spPr>
          <a:xfrm>
            <a:off x="1259632" y="432098"/>
            <a:ext cx="6984776" cy="316835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Урок математики </a:t>
            </a:r>
          </a:p>
          <a:p>
            <a:pPr algn="ctr"/>
            <a:r>
              <a:rPr lang="ru-RU" sz="5400" b="1" dirty="0"/>
              <a:t>в 3 классе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A27BB-61CD-48AD-BED9-25B5C5032B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9530" y="2126016"/>
            <a:ext cx="2736304" cy="44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9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Сможет ли семья Ивановых разместить в нише широкоформатный телевизор с шириной экрана 32 дюйма, если его высота равна 18 дюймам?</a:t>
            </a:r>
          </a:p>
          <a:p>
            <a:r>
              <a:rPr lang="ru-RU" sz="4400" b="1" dirty="0"/>
              <a:t>Запишите ответ и приведите соответствующее обоснование.</a:t>
            </a:r>
          </a:p>
        </p:txBody>
      </p:sp>
    </p:spTree>
    <p:extLst>
      <p:ext uri="{BB962C8B-B14F-4D97-AF65-F5344CB8AC3E}">
        <p14:creationId xmlns:p14="http://schemas.microsoft.com/office/powerpoint/2010/main" val="9996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0" y="-29843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638D50-A045-4A0D-B0D1-AE0B4927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042" y="4059060"/>
            <a:ext cx="1506462" cy="245597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80243" y="152438"/>
            <a:ext cx="6984776" cy="7871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Возможное решение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540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32*3=96 (см) ширина телевизора.</a:t>
            </a:r>
          </a:p>
          <a:p>
            <a:pPr marL="514350" indent="-514350">
              <a:buAutoNum type="arabicParenR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18*3=46 (см) высота телевизора.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100см &gt; 96см   ширина ниши больше ширины телевизора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60 см &lt; 46 см  высота ниши больше высоты телевизора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Ответ: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семья Ивановых сможет разместить широкоформатный телевизор в нише шкафа.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7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ПОКУПКА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9764A-8F0A-8D8B-B42A-1220624C4D08}"/>
              </a:ext>
            </a:extLst>
          </p:cNvPr>
          <p:cNvSpPr txBox="1"/>
          <p:nvPr/>
        </p:nvSpPr>
        <p:spPr>
          <a:xfrm>
            <a:off x="467544" y="1219200"/>
            <a:ext cx="83529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решила приготовить роллы в домашних условиях. Для изготовления ей понадобилось ряд ингредиентов: рис, лист </a:t>
            </a:r>
            <a:r>
              <a:rPr lang="ru-RU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нори</a:t>
            </a:r>
            <a:r>
              <a:rPr lang="ru-RU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рисовый уксус, огурец, крабовые палочки, творожный сыр. Она отправилась   за покупками в магазин. Это был день недели - пятница. Мама знала, что в пятницу в некоторых магазинах действуют скидки. Поблизости находились магазины, со следующими ценами на необходимые продукты. В каком магазине мама сделает выгодную покупку, если у неё в кошельке 300 рублей?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920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ПОКУПКА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A64669-C305-364C-F8C7-79D6CC205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14865"/>
              </p:ext>
            </p:extLst>
          </p:nvPr>
        </p:nvGraphicFramePr>
        <p:xfrm>
          <a:off x="472008" y="1219200"/>
          <a:ext cx="8204448" cy="5401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778">
                  <a:extLst>
                    <a:ext uri="{9D8B030D-6E8A-4147-A177-3AD203B41FA5}">
                      <a16:colId xmlns:a16="http://schemas.microsoft.com/office/drawing/2014/main" val="335431562"/>
                    </a:ext>
                  </a:extLst>
                </a:gridCol>
                <a:gridCol w="2589241">
                  <a:extLst>
                    <a:ext uri="{9D8B030D-6E8A-4147-A177-3AD203B41FA5}">
                      <a16:colId xmlns:a16="http://schemas.microsoft.com/office/drawing/2014/main" val="2241217120"/>
                    </a:ext>
                  </a:extLst>
                </a:gridCol>
                <a:gridCol w="1641489">
                  <a:extLst>
                    <a:ext uri="{9D8B030D-6E8A-4147-A177-3AD203B41FA5}">
                      <a16:colId xmlns:a16="http://schemas.microsoft.com/office/drawing/2014/main" val="3941147496"/>
                    </a:ext>
                  </a:extLst>
                </a:gridCol>
                <a:gridCol w="1662470">
                  <a:extLst>
                    <a:ext uri="{9D8B030D-6E8A-4147-A177-3AD203B41FA5}">
                      <a16:colId xmlns:a16="http://schemas.microsoft.com/office/drawing/2014/main" val="258532565"/>
                    </a:ext>
                  </a:extLst>
                </a:gridCol>
                <a:gridCol w="1662470">
                  <a:extLst>
                    <a:ext uri="{9D8B030D-6E8A-4147-A177-3AD203B41FA5}">
                      <a16:colId xmlns:a16="http://schemas.microsoft.com/office/drawing/2014/main" val="2589380812"/>
                    </a:ext>
                  </a:extLst>
                </a:gridCol>
              </a:tblGrid>
              <a:tr h="413758">
                <a:tc rowSpan="2"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Название продуктов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Название магазинов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697252"/>
                  </a:ext>
                </a:extLst>
              </a:tr>
              <a:tr h="1024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«Магнит»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0 %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«Монетка»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+ 10 %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«Светофор»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+5% скидка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629719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Рис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61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63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50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028508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Лист </a:t>
                      </a:r>
                      <a:r>
                        <a:rPr lang="ru-RU" sz="2800" kern="1200" dirty="0" err="1">
                          <a:effectLst/>
                        </a:rPr>
                        <a:t>нори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72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68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59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839866"/>
                  </a:ext>
                </a:extLst>
              </a:tr>
              <a:tr h="82751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Уксус рисовый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53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59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45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29562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Огурец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30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27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32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27107"/>
                  </a:ext>
                </a:extLst>
              </a:tr>
              <a:tr h="82751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Крабовые палочки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83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75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26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200909"/>
                  </a:ext>
                </a:extLst>
              </a:tr>
              <a:tr h="82751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Творожный сыр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57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 60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45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38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6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ПОКУПКА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9764A-8F0A-8D8B-B42A-1220624C4D08}"/>
              </a:ext>
            </a:extLst>
          </p:cNvPr>
          <p:cNvSpPr txBox="1"/>
          <p:nvPr/>
        </p:nvSpPr>
        <p:spPr>
          <a:xfrm>
            <a:off x="323528" y="1219200"/>
            <a:ext cx="8640960" cy="463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задания:</a:t>
            </a: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61 + 72 + 53 + 30 + 83 + 57 = 356 (р.) стоимость покупки в</a:t>
            </a: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магазине «Магнит».</a:t>
            </a:r>
          </a:p>
          <a:p>
            <a:pPr>
              <a:lnSpc>
                <a:spcPts val="1470"/>
              </a:lnSpc>
              <a:spcAft>
                <a:spcPts val="80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63 + 68 + 59 + 27 + 75 + 60 = 352 (р.) стоимость покупки в</a:t>
            </a: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магазине «Монетка».</a:t>
            </a:r>
          </a:p>
          <a:p>
            <a:pPr>
              <a:lnSpc>
                <a:spcPts val="1470"/>
              </a:lnSpc>
              <a:spcAft>
                <a:spcPts val="80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50 + 59 + 45 + 32 + 26 + 45 = 257 (р.) стоимость покупки в магазине «Светофор».</a:t>
            </a:r>
          </a:p>
          <a:p>
            <a:pPr>
              <a:lnSpc>
                <a:spcPts val="1470"/>
              </a:lnSpc>
              <a:spcAft>
                <a:spcPts val="80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257 &lt; 300 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800"/>
              </a:spcAft>
            </a:pP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80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800"/>
              </a:spcAft>
            </a:pP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магазине «Светофор» мама сделает выгодную</a:t>
            </a:r>
          </a:p>
          <a:p>
            <a:pPr algn="just">
              <a:lnSpc>
                <a:spcPts val="147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покупку, если в кошельке у неё 300 рублей.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6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734481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салат «Греческий»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9764A-8F0A-8D8B-B42A-1220624C4D08}"/>
              </a:ext>
            </a:extLst>
          </p:cNvPr>
          <p:cNvSpPr txBox="1"/>
          <p:nvPr/>
        </p:nvSpPr>
        <p:spPr>
          <a:xfrm>
            <a:off x="323528" y="1219200"/>
            <a:ext cx="8640960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 стоимость приготовления салата «Греческий»,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для этого  требуется: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Помидоры – 4 штуки      Огурец-3 штуки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Перец – 2 штуки          Маслины-1 банка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 -1 упаковка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Листья салата-1 упаковка стоит 35 рублей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Помидоры стоят 11 рублей за штуку,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банка маслин стоит 52 рубля,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огурцы– 8 рублей за штуку,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сыра стоит 89 рублей,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перец-24 рубля за штуку.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734481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салат «Греческий»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9764A-8F0A-8D8B-B42A-1220624C4D08}"/>
              </a:ext>
            </a:extLst>
          </p:cNvPr>
          <p:cNvSpPr txBox="1"/>
          <p:nvPr/>
        </p:nvSpPr>
        <p:spPr>
          <a:xfrm>
            <a:off x="323528" y="1219200"/>
            <a:ext cx="8640960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</a:p>
          <a:p>
            <a:pPr indent="450215" algn="just"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11*4= 44 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)-стоят помидоры.</a:t>
            </a:r>
          </a:p>
          <a:p>
            <a:pPr indent="450215" algn="just"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8*3=24(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 заплатят за огурцы</a:t>
            </a:r>
          </a:p>
          <a:p>
            <a:pPr indent="450215" algn="just"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24*2=48 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)-заплатят за перец.</a:t>
            </a:r>
          </a:p>
          <a:p>
            <a:pPr indent="450215" algn="just"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44+24+48+52+89+35=292 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215" algn="just"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стоимость приготовления салата составила 292 рубля.</a:t>
            </a:r>
          </a:p>
        </p:txBody>
      </p:sp>
    </p:spTree>
    <p:extLst>
      <p:ext uri="{BB962C8B-B14F-4D97-AF65-F5344CB8AC3E}">
        <p14:creationId xmlns:p14="http://schemas.microsoft.com/office/powerpoint/2010/main" val="15633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734481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кафе «меню»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8CA8F-FBE4-C445-E6E0-A9A073A35084}"/>
              </a:ext>
            </a:extLst>
          </p:cNvPr>
          <p:cNvSpPr txBox="1"/>
          <p:nvPr/>
        </p:nvSpPr>
        <p:spPr>
          <a:xfrm>
            <a:off x="827584" y="1122462"/>
            <a:ext cx="7772400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Таня пришла в школьную столовую пообедать, у неё с собой есть 90 рублей. </a:t>
            </a:r>
          </a:p>
          <a:p>
            <a:pPr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столовой висит меню:</a:t>
            </a:r>
          </a:p>
          <a:p>
            <a:pPr>
              <a:spcAft>
                <a:spcPts val="80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A28FB13-2EE5-F100-3B62-213491089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59070"/>
              </p:ext>
            </p:extLst>
          </p:nvPr>
        </p:nvGraphicFramePr>
        <p:xfrm>
          <a:off x="544016" y="2667000"/>
          <a:ext cx="8204449" cy="3851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728">
                  <a:extLst>
                    <a:ext uri="{9D8B030D-6E8A-4147-A177-3AD203B41FA5}">
                      <a16:colId xmlns:a16="http://schemas.microsoft.com/office/drawing/2014/main" val="2751573287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699729447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3292243166"/>
                    </a:ext>
                  </a:extLst>
                </a:gridCol>
              </a:tblGrid>
              <a:tr h="499758">
                <a:tc row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Первые блюда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Свекольник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руб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76883"/>
                  </a:ext>
                </a:extLst>
              </a:tr>
              <a:tr h="499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 куриный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руб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731836"/>
                  </a:ext>
                </a:extLst>
              </a:tr>
              <a:tr h="499758">
                <a:tc rowSpan="3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Вторые блюда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Котлета куриная с макаронами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руб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064555"/>
                  </a:ext>
                </a:extLst>
              </a:tr>
              <a:tr h="499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Овощное рагу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руб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279793"/>
                  </a:ext>
                </a:extLst>
              </a:tr>
              <a:tr h="499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руб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669555"/>
                  </a:ext>
                </a:extLst>
              </a:tr>
              <a:tr h="499758">
                <a:tc row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Напитки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294443"/>
                  </a:ext>
                </a:extLst>
              </a:tr>
              <a:tr h="499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735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5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7344816" cy="64807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 кафе «меню»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8CA8F-FBE4-C445-E6E0-A9A073A35084}"/>
              </a:ext>
            </a:extLst>
          </p:cNvPr>
          <p:cNvSpPr txBox="1"/>
          <p:nvPr/>
        </p:nvSpPr>
        <p:spPr>
          <a:xfrm>
            <a:off x="827584" y="1122462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 обед из трёх блюд (первое, второе и напиток), который может купить Таня. В ответе укажи названия блюд и стоимость обеда.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AB64879-165B-A6F2-D739-76C4BE02C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05432"/>
              </p:ext>
            </p:extLst>
          </p:nvPr>
        </p:nvGraphicFramePr>
        <p:xfrm>
          <a:off x="544016" y="2519446"/>
          <a:ext cx="7772400" cy="3119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727">
                  <a:extLst>
                    <a:ext uri="{9D8B030D-6E8A-4147-A177-3AD203B41FA5}">
                      <a16:colId xmlns:a16="http://schemas.microsoft.com/office/drawing/2014/main" val="2878592226"/>
                    </a:ext>
                  </a:extLst>
                </a:gridCol>
                <a:gridCol w="3418726">
                  <a:extLst>
                    <a:ext uri="{9D8B030D-6E8A-4147-A177-3AD203B41FA5}">
                      <a16:colId xmlns:a16="http://schemas.microsoft.com/office/drawing/2014/main" val="351540774"/>
                    </a:ext>
                  </a:extLst>
                </a:gridCol>
                <a:gridCol w="2116947">
                  <a:extLst>
                    <a:ext uri="{9D8B030D-6E8A-4147-A177-3AD203B41FA5}">
                      <a16:colId xmlns:a16="http://schemas.microsoft.com/office/drawing/2014/main" val="3957897060"/>
                    </a:ext>
                  </a:extLst>
                </a:gridCol>
              </a:tblGrid>
              <a:tr h="88930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Первое блюдо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867221"/>
                  </a:ext>
                </a:extLst>
              </a:tr>
              <a:tr h="134075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>
                          <a:effectLst/>
                        </a:rPr>
                        <a:t>Второе блюдо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041207"/>
                  </a:ext>
                </a:extLst>
              </a:tr>
              <a:tr h="88930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>
                          <a:effectLst/>
                        </a:rPr>
                        <a:t>Напиток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3271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4F7934-C597-71BC-D9D9-04A9B8303E1C}"/>
              </a:ext>
            </a:extLst>
          </p:cNvPr>
          <p:cNvSpPr txBox="1"/>
          <p:nvPr/>
        </p:nvSpPr>
        <p:spPr>
          <a:xfrm rot="10800000" flipV="1">
            <a:off x="1371600" y="5283184"/>
            <a:ext cx="674095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Решение:_   ____________________________________________</a:t>
            </a:r>
          </a:p>
          <a:p>
            <a:pPr>
              <a:spcAft>
                <a:spcPts val="800"/>
              </a:spcAft>
              <a:tabLst>
                <a:tab pos="571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901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C465C3-5E6B-47E4-B6A3-895EDB0B1416}"/>
              </a:ext>
            </a:extLst>
          </p:cNvPr>
          <p:cNvSpPr/>
          <p:nvPr/>
        </p:nvSpPr>
        <p:spPr>
          <a:xfrm>
            <a:off x="2339752" y="3543695"/>
            <a:ext cx="4824536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Есть сомнения!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1259632" y="4416024"/>
            <a:ext cx="5904656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Немного сложно!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1670CEE-F39F-4330-8573-615010FE0174}"/>
              </a:ext>
            </a:extLst>
          </p:cNvPr>
          <p:cNvSpPr/>
          <p:nvPr/>
        </p:nvSpPr>
        <p:spPr>
          <a:xfrm>
            <a:off x="480661" y="5288353"/>
            <a:ext cx="6700216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Очень сложно!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7871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Самооценка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CFB7379-017A-4AE1-A9E8-4472ABFB4756}"/>
              </a:ext>
            </a:extLst>
          </p:cNvPr>
          <p:cNvSpPr/>
          <p:nvPr/>
        </p:nvSpPr>
        <p:spPr>
          <a:xfrm>
            <a:off x="3131841" y="2671366"/>
            <a:ext cx="4058986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Легко!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C7D23C-F019-44C8-90B4-29E7C3902E38}"/>
              </a:ext>
            </a:extLst>
          </p:cNvPr>
          <p:cNvSpPr/>
          <p:nvPr/>
        </p:nvSpPr>
        <p:spPr>
          <a:xfrm>
            <a:off x="3707904" y="1784313"/>
            <a:ext cx="3482922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Научу всех!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638D50-A045-4A0D-B0D1-AE0B4927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916" y="3978274"/>
            <a:ext cx="1437456" cy="24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8 -0.03634 L 0.05468 -0.03634 C 0.05555 -0.03981 0.0559 -0.04398 0.05763 -0.04699 C 0.05902 -0.04953 0.06163 -0.05069 0.06371 -0.05231 C 0.06579 -0.05416 0.0677 -0.05601 0.06979 -0.05787 C 0.07204 -0.05995 0.07465 -0.06203 0.07691 -0.06458 C 0.07986 -0.06805 0.08298 -0.07152 0.08593 -0.07523 C 0.09218 -0.08379 0.09618 -0.09074 0.10104 -0.10092 C 0.1026 -0.10393 0.10381 -0.10717 0.10503 -0.11018 C 0.10711 -0.1206 0.10434 -0.11388 0.1092 -0.11296 C 0.11076 -0.11273 0.1125 -0.11388 0.11423 -0.11435 C 0.11527 -0.11527 0.11649 -0.11574 0.11718 -0.11713 C 0.12013 -0.12129 0.12534 -0.13055 0.12534 -0.13055 C 0.12604 -0.13356 0.12673 -0.1368 0.12725 -0.13981 C 0.12777 -0.14166 0.12795 -0.14351 0.12829 -0.14537 C 0.12864 -0.14676 0.12829 -0.14884 0.12934 -0.1493 C 0.13177 -0.15092 0.13472 -0.15023 0.1375 -0.15069 C 0.15225 -0.16597 0.15156 -0.1625 0.15972 -0.17638 C 0.16041 -0.17754 0.16093 -0.17893 0.16163 -0.18032 C 0.16197 -0.18217 0.1625 -0.18379 0.16267 -0.18564 C 0.16319 -0.18935 0.16197 -0.19351 0.16371 -0.19652 C 0.16493 -0.19861 0.1677 -0.19745 0.16979 -0.19791 C 0.18107 -0.20787 0.1802 -0.20601 0.19097 -0.22199 C 0.19357 -0.22615 0.1967 -0.22963 0.19913 -0.23426 C 0.20191 -0.23958 0.20381 -0.24583 0.20607 -0.25162 C 0.20659 -0.25301 0.20694 -0.25439 0.20711 -0.25578 C 0.20798 -0.26064 0.20833 -0.26574 0.2092 -0.2706 C 0.20937 -0.27199 0.20989 -0.27314 0.21024 -0.27453 C 0.20833 -0.30671 0.2052 -0.29074 0.21215 -0.29074 C 0.21458 -0.29074 0.21684 -0.29166 0.21927 -0.29213 C 0.221 -0.29398 0.22274 -0.2956 0.2243 -0.29745 C 0.2309 -0.30555 0.23524 -0.31203 0.23941 -0.32314 C 0.24375 -0.33426 0.24392 -0.33356 0.24652 -0.34606 C 0.24704 -0.34814 0.24652 -0.35069 0.24756 -0.35277 C 0.24809 -0.35393 0.24947 -0.3537 0.25052 -0.35393 C 0.25191 -0.35463 0.25329 -0.35486 0.25468 -0.35532 C 0.25902 -0.36041 0.26406 -0.36435 0.2677 -0.37013 C 0.27465 -0.38125 0.27118 -0.37546 0.27777 -0.38773 C 0.27847 -0.39074 0.27916 -0.39398 0.27986 -0.39722 C 0.28055 -0.39976 0.28142 -0.40231 0.28194 -0.40509 C 0.28246 -0.40972 0.28194 -0.41435 0.28281 -0.41875 C 0.28333 -0.4206 0.28489 -0.42152 0.28593 -0.42268 C 0.29027 -0.42801 0.29184 -0.42916 0.296 -0.43356 C 0.2967 -0.43472 0.29722 -0.43634 0.29809 -0.4375 C 0.30121 -0.44213 0.30555 -0.4456 0.30816 -0.45092 C 0.31111 -0.45671 0.31215 -0.45926 0.31614 -0.46574 C 0.32048 -0.47268 0.32326 -0.47106 0.32638 -0.48333 C 0.32656 -0.48426 0.32951 -0.49699 0.33038 -0.49814 C 0.33107 -0.4993 0.33246 -0.49907 0.33333 -0.49953 C 0.33645 -0.50254 0.33923 -0.50601 0.34253 -0.50879 C 0.34444 -0.51064 0.34687 -0.51203 0.34861 -0.51435 C 0.35052 -0.51689 0.35243 -0.5199 0.35468 -0.52245 C 0.35625 -0.52407 0.35816 -0.52569 0.35972 -0.52777 C 0.36059 -0.52893 0.36076 -0.53078 0.36163 -0.53171 C 0.3625 -0.53263 0.36371 -0.53287 0.36475 -0.5331 C 0.3677 -0.53379 0.37083 -0.53402 0.37378 -0.53449 C 0.37517 -0.53541 0.37638 -0.53634 0.37777 -0.53726 C 0.37951 -0.53819 0.38125 -0.53865 0.38281 -0.53981 C 0.39027 -0.54537 0.3842 -0.54166 0.38888 -0.54791 C 0.39201 -0.55208 0.39704 -0.55254 0.40104 -0.55324 C 0.40329 -0.55439 0.40729 -0.55601 0.4092 -0.5574 C 0.41128 -0.55902 0.41527 -0.56273 0.41527 -0.56273 C 0.41875 -0.5699 0.41631 -0.56574 0.42326 -0.575 C 0.42465 -0.57662 0.42552 -0.57939 0.42725 -0.58032 C 0.43159 -0.58217 0.42934 -0.58125 0.43437 -0.58287 C 0.43576 -0.58379 0.43715 -0.58472 0.43836 -0.58564 C 0.44704 -0.59213 0.43732 -0.58564 0.44357 -0.58958 L 0.44253 -0.58842 L 0.44253 -0.58703 L 0.44149 -0.58287 " pathEditMode="relative" ptsTypes="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251520" y="975742"/>
            <a:ext cx="8640960" cy="5765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800" b="1" dirty="0">
                <a:solidFill>
                  <a:schemeClr val="bg1"/>
                </a:solidFill>
              </a:rPr>
              <a:t>После работы и занятий в школе Семья Ивановых: мама, папа, бабушка-пенсионер, дети – двойняшки Витя и Таня собралась за покупками в магазин  на автобусе.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5013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25448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C465C3-5E6B-47E4-B6A3-895EDB0B1416}"/>
              </a:ext>
            </a:extLst>
          </p:cNvPr>
          <p:cNvSpPr/>
          <p:nvPr/>
        </p:nvSpPr>
        <p:spPr>
          <a:xfrm>
            <a:off x="685800" y="1416585"/>
            <a:ext cx="7198568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Самое интересное задание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685800" y="2601979"/>
            <a:ext cx="7198568" cy="85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Самое сложное задание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7871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Итог урока</a:t>
            </a:r>
          </a:p>
        </p:txBody>
      </p:sp>
      <p:sp>
        <p:nvSpPr>
          <p:cNvPr id="14" name="Прямоугольник: скругленные углы 10">
            <a:extLst>
              <a:ext uri="{FF2B5EF4-FFF2-40B4-BE49-F238E27FC236}">
                <a16:creationId xmlns:a16="http://schemas.microsoft.com/office/drawing/2014/main" id="{21670CEE-F39F-4330-8573-615010FE0174}"/>
              </a:ext>
            </a:extLst>
          </p:cNvPr>
          <p:cNvSpPr/>
          <p:nvPr/>
        </p:nvSpPr>
        <p:spPr>
          <a:xfrm>
            <a:off x="685800" y="3787373"/>
            <a:ext cx="7456931" cy="93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Самое полезное задание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638D50-A045-4A0D-B0D1-AE0B4927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62" y="3867915"/>
            <a:ext cx="156906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Витя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107504" y="44624"/>
            <a:ext cx="8928992" cy="6724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13061"/>
              </p:ext>
            </p:extLst>
          </p:nvPr>
        </p:nvGraphicFramePr>
        <p:xfrm>
          <a:off x="685800" y="346478"/>
          <a:ext cx="7918648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3938">
                <a:tc>
                  <a:txBody>
                    <a:bodyPr/>
                    <a:lstStyle/>
                    <a:p>
                      <a:r>
                        <a:rPr lang="ru-RU" sz="4000" dirty="0"/>
                        <a:t>Категория билета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Цена билета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432">
                <a:tc>
                  <a:txBody>
                    <a:bodyPr/>
                    <a:lstStyle/>
                    <a:p>
                      <a:r>
                        <a:rPr lang="ru-RU" sz="4000" dirty="0"/>
                        <a:t>Взрослый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18 </a:t>
                      </a:r>
                      <a:r>
                        <a:rPr lang="ru-RU" sz="4000" dirty="0" err="1"/>
                        <a:t>руб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45">
                <a:tc>
                  <a:txBody>
                    <a:bodyPr/>
                    <a:lstStyle/>
                    <a:p>
                      <a:r>
                        <a:rPr lang="ru-RU" sz="4000" dirty="0"/>
                        <a:t>Льготный</a:t>
                      </a:r>
                      <a:r>
                        <a:rPr lang="ru-RU" sz="4000" baseline="0" dirty="0"/>
                        <a:t> (для пенсионеров и ветеранов труда)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8</a:t>
                      </a:r>
                      <a:r>
                        <a:rPr lang="ru-RU" sz="4000" baseline="0" dirty="0"/>
                        <a:t> </a:t>
                      </a:r>
                      <a:r>
                        <a:rPr lang="ru-RU" sz="4000" baseline="0" dirty="0" err="1"/>
                        <a:t>руб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432">
                <a:tc>
                  <a:txBody>
                    <a:bodyPr/>
                    <a:lstStyle/>
                    <a:p>
                      <a:r>
                        <a:rPr lang="ru-RU" sz="4000" dirty="0"/>
                        <a:t>Для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12 </a:t>
                      </a:r>
                      <a:r>
                        <a:rPr lang="ru-RU" sz="4000" dirty="0" err="1"/>
                        <a:t>руб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432">
                <a:tc>
                  <a:txBody>
                    <a:bodyPr/>
                    <a:lstStyle/>
                    <a:p>
                      <a:r>
                        <a:rPr lang="ru-RU" sz="4000" dirty="0"/>
                        <a:t>Детям до 3х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бесплатно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35638"/>
              </p:ext>
            </p:extLst>
          </p:nvPr>
        </p:nvGraphicFramePr>
        <p:xfrm>
          <a:off x="179512" y="2374139"/>
          <a:ext cx="8856984" cy="401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434">
                <a:tc>
                  <a:txBody>
                    <a:bodyPr/>
                    <a:lstStyle/>
                    <a:p>
                      <a:r>
                        <a:rPr lang="ru-RU" sz="4000" dirty="0"/>
                        <a:t>Расчёт</a:t>
                      </a:r>
                      <a:r>
                        <a:rPr lang="ru-RU" sz="4000" baseline="0" dirty="0"/>
                        <a:t> Тани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Расчёт Вити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/>
                        <a:t>18*2 + 12*2 + 8=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/>
                        <a:t>= 36</a:t>
                      </a:r>
                      <a:r>
                        <a:rPr lang="ru-RU" sz="4800" baseline="0" dirty="0"/>
                        <a:t> + 24 + 8 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aseline="0" dirty="0"/>
                        <a:t>= 68 руб.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8 +</a:t>
                      </a:r>
                      <a:r>
                        <a:rPr lang="ru-RU" sz="4800" baseline="0" dirty="0"/>
                        <a:t> 2*</a:t>
                      </a:r>
                      <a:r>
                        <a:rPr lang="ru-RU" sz="4800" dirty="0"/>
                        <a:t>(18 + 12)= =10 * 30=</a:t>
                      </a:r>
                    </a:p>
                    <a:p>
                      <a:r>
                        <a:rPr lang="ru-RU" sz="4800" dirty="0"/>
                        <a:t>=300руб.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185690" y="313289"/>
            <a:ext cx="8928992" cy="174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800" b="1" dirty="0">
                <a:solidFill>
                  <a:schemeClr val="bg1"/>
                </a:solidFill>
              </a:rPr>
              <a:t>Сколько денег нужно заплатить семье за проезд в автобусе?</a:t>
            </a:r>
          </a:p>
        </p:txBody>
      </p:sp>
    </p:spTree>
    <p:extLst>
      <p:ext uri="{BB962C8B-B14F-4D97-AF65-F5344CB8AC3E}">
        <p14:creationId xmlns:p14="http://schemas.microsoft.com/office/powerpoint/2010/main" val="30618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C465C3-5E6B-47E4-B6A3-895EDB0B1416}"/>
              </a:ext>
            </a:extLst>
          </p:cNvPr>
          <p:cNvSpPr/>
          <p:nvPr/>
        </p:nvSpPr>
        <p:spPr>
          <a:xfrm>
            <a:off x="1115616" y="1416584"/>
            <a:ext cx="6760899" cy="453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Решение задач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638D50-A045-4A0D-B0D1-AE0B4927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734" y="3589292"/>
            <a:ext cx="1986228" cy="32381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7871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Тема урока</a:t>
            </a:r>
          </a:p>
        </p:txBody>
      </p:sp>
    </p:spTree>
    <p:extLst>
      <p:ext uri="{BB962C8B-B14F-4D97-AF65-F5344CB8AC3E}">
        <p14:creationId xmlns:p14="http://schemas.microsoft.com/office/powerpoint/2010/main" val="2649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C465C3-5E6B-47E4-B6A3-895EDB0B1416}"/>
              </a:ext>
            </a:extLst>
          </p:cNvPr>
          <p:cNvSpPr/>
          <p:nvPr/>
        </p:nvSpPr>
        <p:spPr>
          <a:xfrm>
            <a:off x="1184152" y="1416584"/>
            <a:ext cx="6124152" cy="153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</a:rPr>
              <a:t>Повторить…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1184152" y="3212976"/>
            <a:ext cx="6124152" cy="1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</a:rPr>
              <a:t>Уметь…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1670CEE-F39F-4330-8573-615010FE0174}"/>
              </a:ext>
            </a:extLst>
          </p:cNvPr>
          <p:cNvSpPr/>
          <p:nvPr/>
        </p:nvSpPr>
        <p:spPr>
          <a:xfrm>
            <a:off x="1290115" y="5059316"/>
            <a:ext cx="5676619" cy="1610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</a:rPr>
              <a:t>Применять в жизни…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638D50-A045-4A0D-B0D1-AE0B4927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734" y="3589292"/>
            <a:ext cx="1986228" cy="32381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78710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Задачи урока</a:t>
            </a:r>
          </a:p>
        </p:txBody>
      </p:sp>
    </p:spTree>
    <p:extLst>
      <p:ext uri="{BB962C8B-B14F-4D97-AF65-F5344CB8AC3E}">
        <p14:creationId xmlns:p14="http://schemas.microsoft.com/office/powerpoint/2010/main" val="25852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C465C3-5E6B-47E4-B6A3-895EDB0B1416}"/>
              </a:ext>
            </a:extLst>
          </p:cNvPr>
          <p:cNvSpPr/>
          <p:nvPr/>
        </p:nvSpPr>
        <p:spPr>
          <a:xfrm>
            <a:off x="1192582" y="1440207"/>
            <a:ext cx="6124152" cy="147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</a:rPr>
              <a:t>          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           (                   )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8E6900-E78D-4EFD-8C12-4E1ACF074308}"/>
              </a:ext>
            </a:extLst>
          </p:cNvPr>
          <p:cNvSpPr/>
          <p:nvPr/>
        </p:nvSpPr>
        <p:spPr>
          <a:xfrm>
            <a:off x="1180562" y="3183425"/>
            <a:ext cx="6124152" cy="1648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           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            </a:t>
            </a:r>
            <a:r>
              <a:rPr lang="ru-RU" sz="6000" b="1" dirty="0">
                <a:solidFill>
                  <a:schemeClr val="bg1"/>
                </a:solidFill>
              </a:rPr>
              <a:t>*             :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1670CEE-F39F-4330-8573-615010FE0174}"/>
              </a:ext>
            </a:extLst>
          </p:cNvPr>
          <p:cNvSpPr/>
          <p:nvPr/>
        </p:nvSpPr>
        <p:spPr>
          <a:xfrm>
            <a:off x="1290115" y="5296035"/>
            <a:ext cx="5676619" cy="13733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800" b="1" dirty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            </a:t>
            </a:r>
            <a:r>
              <a:rPr lang="ru-RU" sz="8800" b="1" dirty="0">
                <a:solidFill>
                  <a:schemeClr val="bg1"/>
                </a:solidFill>
              </a:rPr>
              <a:t>+      -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638D50-A045-4A0D-B0D1-AE0B4927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734" y="3589292"/>
            <a:ext cx="1986228" cy="32381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251520" y="188640"/>
            <a:ext cx="8640960" cy="97569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Алгоритм действий в выражениях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3131840" y="1628799"/>
            <a:ext cx="2520280" cy="69763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086908" y="3356992"/>
            <a:ext cx="2853244" cy="707922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275856" y="5373216"/>
            <a:ext cx="2304256" cy="61139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157112" y="2899958"/>
            <a:ext cx="484632" cy="31169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185668" y="4831570"/>
            <a:ext cx="484632" cy="4644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46383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4280" y="3769618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«Покупка телевизора». Телевизоры различаются не только моделями, но и длиной диагонали экрана. Традиционно диагональ экрана измеряют в дюймах: </a:t>
            </a:r>
          </a:p>
          <a:p>
            <a:r>
              <a:rPr lang="ru-RU" sz="3600" dirty="0"/>
              <a:t>1 дюйм ≈ 3 см.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52477"/>
            <a:ext cx="7200800" cy="32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3D920-04EE-41AB-B50D-A147771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093DBC8E-C388-425D-97E1-0A030657FE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4BF9C48-AC3E-4D1B-9538-8462F217988A}"/>
              </a:ext>
            </a:extLst>
          </p:cNvPr>
          <p:cNvSpPr/>
          <p:nvPr/>
        </p:nvSpPr>
        <p:spPr>
          <a:xfrm>
            <a:off x="1259632" y="188640"/>
            <a:ext cx="6984776" cy="43204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Задача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49" y="2852936"/>
            <a:ext cx="7011901" cy="38164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6206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Семья Ивановых решила купить телевизор и повесить его на кухне в нише шкафа. Размер ниши: ширина – 100 см, высота – 60 см.</a:t>
            </a:r>
          </a:p>
        </p:txBody>
      </p:sp>
    </p:spTree>
    <p:extLst>
      <p:ext uri="{BB962C8B-B14F-4D97-AF65-F5344CB8AC3E}">
        <p14:creationId xmlns:p14="http://schemas.microsoft.com/office/powerpoint/2010/main" val="39372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824</Words>
  <Application>Microsoft Office PowerPoint</Application>
  <PresentationFormat>Экран (4:3)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Витя </vt:lpstr>
      <vt:lpstr>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80</cp:revision>
  <cp:lastPrinted>2022-11-02T15:41:38Z</cp:lastPrinted>
  <dcterms:created xsi:type="dcterms:W3CDTF">2017-08-13T05:03:26Z</dcterms:created>
  <dcterms:modified xsi:type="dcterms:W3CDTF">2022-11-02T16:29:06Z</dcterms:modified>
</cp:coreProperties>
</file>