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3" r:id="rId5"/>
    <p:sldId id="264" r:id="rId6"/>
    <p:sldId id="259" r:id="rId7"/>
    <p:sldId id="266" r:id="rId8"/>
    <p:sldId id="265" r:id="rId9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14"/>
  </p:normalViewPr>
  <p:slideViewPr>
    <p:cSldViewPr snapToGrid="0" snapToObjects="1">
      <p:cViewPr varScale="1">
        <p:scale>
          <a:sx n="71" d="100"/>
          <a:sy n="71" d="100"/>
        </p:scale>
        <p:origin x="5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4620FE5-642B-5148-A909-6BB1B1C1C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0016E0-4829-9147-9F35-F4BBC43316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181" y="2470944"/>
            <a:ext cx="7275616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5BC8974-A03A-1747-BFCD-B43DBD9EE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181" y="4950619"/>
            <a:ext cx="7275616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C87F56-DE78-964F-A442-30B1D9B27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06D82-9D34-8A4C-9F29-3A81BA44BF40}" type="datetimeFigureOut">
              <a:rPr lang="x-none" smtClean="0"/>
              <a:t>25.02.2025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5BDEE9-E86E-8245-8518-96AA194C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4ABDEED-8C19-BD4D-8131-FA6C911F6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D937-C86D-CE44-A86A-32F7CD4179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2979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75834C-D0CB-FB40-BE9D-C1054187A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747566A-D858-EC4C-82A0-0676F8E4DF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75BC650-682A-344D-9D24-F4A1A8291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06D82-9D34-8A4C-9F29-3A81BA44BF40}" type="datetimeFigureOut">
              <a:rPr lang="x-none" smtClean="0"/>
              <a:t>25.02.2025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9AE609-2CDD-5647-8F14-4AB944183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8661AA-CADF-234D-8E09-7876FDDED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D937-C86D-CE44-A86A-32F7CD4179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48421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063326B-D5AC-BE43-9E2C-310AB6E90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E1C0950-630D-E24C-B4DB-142C8D2908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072444A-831C-C546-AFEE-DC29D33CD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06D82-9D34-8A4C-9F29-3A81BA44BF40}" type="datetimeFigureOut">
              <a:rPr lang="x-none" smtClean="0"/>
              <a:t>25.02.2025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B3B4A08-661A-3B45-B6F0-1F56FA64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73D39C-FD9F-F64A-9C9C-88CBE1748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D937-C86D-CE44-A86A-32F7CD4179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9146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880ED-4F71-B14F-82AC-E0F6EA1ED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54CA9CA-366A-134B-9BDF-89D769179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B2BC67-4E60-F34F-9F90-7D87825FC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06D82-9D34-8A4C-9F29-3A81BA44BF40}" type="datetimeFigureOut">
              <a:rPr lang="x-none" smtClean="0"/>
              <a:t>25.02.2025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DE04EB2-4D39-8B4A-9EA4-5A719D025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FC4D79C-27AE-B948-BE0A-90905C5B6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D937-C86D-CE44-A86A-32F7CD4179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5988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9EC89E-E1A5-664B-9571-2ADBD411F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4B5AB2A-BBBC-8642-BAFF-6151FA29D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1FA2427-1882-3A4C-9EE4-2E61C8604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06D82-9D34-8A4C-9F29-3A81BA44BF40}" type="datetimeFigureOut">
              <a:rPr lang="x-none" smtClean="0"/>
              <a:t>25.02.2025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D2D0A68-DBFA-DD40-B795-3C712746D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A50916F-B05B-364B-A838-D37F7179F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D937-C86D-CE44-A86A-32F7CD4179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6657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732D84-B1A7-314A-8ECA-6B4B918D5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E010475-D524-1B41-84A3-F9B0417ADB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E4FB488-B32C-DB4B-A1D3-8B9A50F0A9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D58625D-EFFD-B641-B1B8-151BB6C9E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06D82-9D34-8A4C-9F29-3A81BA44BF40}" type="datetimeFigureOut">
              <a:rPr lang="x-none" smtClean="0"/>
              <a:t>25.02.2025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44FC101-BEB3-6A44-9F7D-C3472C14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F37E297-F24D-084C-BEA9-B7B4DF663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D937-C86D-CE44-A86A-32F7CD4179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58546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13F3A8-EB48-8644-BF66-423C3162E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A76257C-5F42-974A-8911-BBBA2B950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0EFEE4E-F709-454C-9647-8CD4E9891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56A72B8-35B0-BD4D-A33D-FDCE40B2AC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C83949B-CF06-1F43-9A18-1263CCF272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6F9BEE7-A110-E94C-812A-41F915C37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06D82-9D34-8A4C-9F29-3A81BA44BF40}" type="datetimeFigureOut">
              <a:rPr lang="x-none" smtClean="0"/>
              <a:t>25.02.2025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8282226-48B2-EC4C-AD83-76D24C35E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F9CC3B0-6AFC-5340-932F-BCE717EA6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D937-C86D-CE44-A86A-32F7CD4179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8631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357EEE-86A6-0347-B3FB-7E3663D9F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0949E60-4BD5-E044-B8EA-7F5DF2076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06D82-9D34-8A4C-9F29-3A81BA44BF40}" type="datetimeFigureOut">
              <a:rPr lang="x-none" smtClean="0"/>
              <a:t>25.02.2025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293D6F9-95FD-524C-8E95-E20086F7E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5BBBCC2-FDF3-3E41-9C65-2E111FDBC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D937-C86D-CE44-A86A-32F7CD4179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41528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BFB707E-7844-8E4D-B9AC-428D5817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06D82-9D34-8A4C-9F29-3A81BA44BF40}" type="datetimeFigureOut">
              <a:rPr lang="x-none" smtClean="0"/>
              <a:t>25.02.2025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76E4568-1E19-C44F-A9B4-15AEA46FF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7AA979E-0BC8-7B46-9478-7A18AA48F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D937-C86D-CE44-A86A-32F7CD4179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04607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4719CD-49FF-F443-95AC-DCA122798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9DC7A02-D850-EA4A-8F60-94B609431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19E97A0-16F7-C842-ABF8-BE44F4CC7D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CC24C4A-3EF6-5B4A-8916-730DD8D4D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06D82-9D34-8A4C-9F29-3A81BA44BF40}" type="datetimeFigureOut">
              <a:rPr lang="x-none" smtClean="0"/>
              <a:t>25.02.2025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80A5CA9-6323-EF45-8440-24F6F6E86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DADDA5E-EF7D-8046-BF28-9C2AF456E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D937-C86D-CE44-A86A-32F7CD4179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74227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A2C835-16D0-364B-824A-970669427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B21892C-B714-4E4B-84BE-694B7EF539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23AD696-473E-CD42-A7EA-EE8A3929D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8EB590C-7A80-B64E-87CE-9AD7953B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06D82-9D34-8A4C-9F29-3A81BA44BF40}" type="datetimeFigureOut">
              <a:rPr lang="x-none" smtClean="0"/>
              <a:t>25.02.2025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F38DB6-C46B-884E-B365-C7C18827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F1C482B-7870-9E4D-8EDD-9D181FF2D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D937-C86D-CE44-A86A-32F7CD4179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7389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409BEFB-7D3C-2D45-8791-C41776571FB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618538C-E3C6-174E-8383-D842C04ED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294" y="365125"/>
            <a:ext cx="97625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E0B68D4-86B0-7940-A1A1-E4345E5CF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1294" y="1825625"/>
            <a:ext cx="976250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8761B9-24CE-D44C-84A1-D23F908F6D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06D82-9D34-8A4C-9F29-3A81BA44BF40}" type="datetimeFigureOut">
              <a:rPr lang="x-none" smtClean="0"/>
              <a:t>25.02.2025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FCEC120-3A36-E44C-B01C-AA69CDEDC9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A480EB-ACE6-2749-85F7-DA44C9B71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CD937-C86D-CE44-A86A-32F7CD4179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62842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EEB8E2-359A-AC4C-989D-9DA0E9F2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765" y="2556486"/>
            <a:ext cx="7275616" cy="2387600"/>
          </a:xfrm>
        </p:spPr>
        <p:txBody>
          <a:bodyPr>
            <a:normAutofit fontScale="90000"/>
          </a:bodyPr>
          <a:lstStyle/>
          <a:p>
            <a:r>
              <a:rPr lang="ru-RU" sz="7200" b="1" dirty="0"/>
              <a:t>"Чтение с увлечением. Игровые технологии в обучении чтению"</a:t>
            </a:r>
            <a:endParaRPr lang="x-none" sz="7200" b="1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FB4EC72-7587-E341-A051-00138DB5D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61360" y="5447109"/>
            <a:ext cx="3408219" cy="992981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/>
              <a:t>Форышева Екатерина Юрьевна</a:t>
            </a:r>
          </a:p>
          <a:p>
            <a:pPr algn="r"/>
            <a:r>
              <a:rPr lang="ru-RU" sz="1800" dirty="0" smtClean="0"/>
              <a:t>учитель начальных классов</a:t>
            </a:r>
            <a:endParaRPr lang="x-none" sz="1800" dirty="0"/>
          </a:p>
        </p:txBody>
      </p:sp>
    </p:spTree>
    <p:extLst>
      <p:ext uri="{BB962C8B-B14F-4D97-AF65-F5344CB8AC3E}">
        <p14:creationId xmlns:p14="http://schemas.microsoft.com/office/powerpoint/2010/main" val="33520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61F102-B500-044D-B150-F1882D7D6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Освоение чтения у детей проходит в несколько этапов:</a:t>
            </a:r>
            <a:endParaRPr lang="x-none" dirty="0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8C1B06D1-9D27-414C-BECF-B02CC58E3BDC}"/>
              </a:ext>
            </a:extLst>
          </p:cNvPr>
          <p:cNvGrpSpPr/>
          <p:nvPr/>
        </p:nvGrpSpPr>
        <p:grpSpPr>
          <a:xfrm>
            <a:off x="1355717" y="2095885"/>
            <a:ext cx="1049867" cy="1049867"/>
            <a:chOff x="4343400" y="1854885"/>
            <a:chExt cx="457200" cy="457200"/>
          </a:xfrm>
        </p:grpSpPr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019DD0E3-D548-E14F-B423-C017ED644577}"/>
                </a:ext>
              </a:extLst>
            </p:cNvPr>
            <p:cNvSpPr/>
            <p:nvPr/>
          </p:nvSpPr>
          <p:spPr>
            <a:xfrm>
              <a:off x="4343400" y="1854885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07AB0B8D-8596-A546-9F1A-D41182FA0740}"/>
                </a:ext>
              </a:extLst>
            </p:cNvPr>
            <p:cNvSpPr/>
            <p:nvPr/>
          </p:nvSpPr>
          <p:spPr>
            <a:xfrm>
              <a:off x="4408030" y="1919516"/>
              <a:ext cx="327939" cy="3279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ru-RU" sz="3600" dirty="0" smtClean="0">
                  <a:cs typeface="+mn-ea"/>
                  <a:sym typeface="+mn-lt"/>
                </a:rPr>
                <a:t>1</a:t>
              </a:r>
              <a:endParaRPr sz="3600" dirty="0">
                <a:cs typeface="+mn-ea"/>
                <a:sym typeface="+mn-lt"/>
              </a:endParaRPr>
            </a:p>
          </p:txBody>
        </p:sp>
      </p:grp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21680980-D510-A845-B3FC-D53E82094021}"/>
              </a:ext>
            </a:extLst>
          </p:cNvPr>
          <p:cNvSpPr>
            <a:spLocks/>
          </p:cNvSpPr>
          <p:nvPr/>
        </p:nvSpPr>
        <p:spPr bwMode="auto">
          <a:xfrm>
            <a:off x="1107013" y="3120357"/>
            <a:ext cx="1547256" cy="1949970"/>
          </a:xfrm>
          <a:custGeom>
            <a:avLst/>
            <a:gdLst>
              <a:gd name="T0" fmla="*/ 3360 w 3360"/>
              <a:gd name="T1" fmla="*/ 2115 h 2115"/>
              <a:gd name="T2" fmla="*/ 1680 w 3360"/>
              <a:gd name="T3" fmla="*/ 0 h 2115"/>
              <a:gd name="T4" fmla="*/ 0 w 3360"/>
              <a:gd name="T5" fmla="*/ 2115 h 2115"/>
              <a:gd name="T6" fmla="*/ 3360 w 3360"/>
              <a:gd name="T7" fmla="*/ 2115 h 2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60" h="2115">
                <a:moveTo>
                  <a:pt x="3360" y="2115"/>
                </a:moveTo>
                <a:cubicBezTo>
                  <a:pt x="3360" y="2115"/>
                  <a:pt x="1956" y="1734"/>
                  <a:pt x="1680" y="0"/>
                </a:cubicBezTo>
                <a:cubicBezTo>
                  <a:pt x="1404" y="1734"/>
                  <a:pt x="0" y="2115"/>
                  <a:pt x="0" y="2115"/>
                </a:cubicBezTo>
                <a:lnTo>
                  <a:pt x="3360" y="2115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13" name="Group 13">
            <a:extLst>
              <a:ext uri="{FF2B5EF4-FFF2-40B4-BE49-F238E27FC236}">
                <a16:creationId xmlns="" xmlns:a16="http://schemas.microsoft.com/office/drawing/2014/main" id="{E27608FE-8EC0-D347-97FA-58D507E9F943}"/>
              </a:ext>
            </a:extLst>
          </p:cNvPr>
          <p:cNvGrpSpPr/>
          <p:nvPr/>
        </p:nvGrpSpPr>
        <p:grpSpPr>
          <a:xfrm>
            <a:off x="3463392" y="2095885"/>
            <a:ext cx="1049867" cy="1049867"/>
            <a:chOff x="4343400" y="1854885"/>
            <a:chExt cx="457200" cy="457200"/>
          </a:xfrm>
        </p:grpSpPr>
        <p:sp>
          <p:nvSpPr>
            <p:cNvPr id="15" name="Oval 15">
              <a:extLst>
                <a:ext uri="{FF2B5EF4-FFF2-40B4-BE49-F238E27FC236}">
                  <a16:creationId xmlns="" xmlns:a16="http://schemas.microsoft.com/office/drawing/2014/main" id="{EAA7841C-7AA8-4243-B3BE-55D29526B254}"/>
                </a:ext>
              </a:extLst>
            </p:cNvPr>
            <p:cNvSpPr/>
            <p:nvPr/>
          </p:nvSpPr>
          <p:spPr>
            <a:xfrm>
              <a:off x="4343400" y="1854885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" name="Oval 16">
              <a:extLst>
                <a:ext uri="{FF2B5EF4-FFF2-40B4-BE49-F238E27FC236}">
                  <a16:creationId xmlns="" xmlns:a16="http://schemas.microsoft.com/office/drawing/2014/main" id="{85CD68A4-0C3C-824F-A6FA-AB20F163BD02}"/>
                </a:ext>
              </a:extLst>
            </p:cNvPr>
            <p:cNvSpPr/>
            <p:nvPr/>
          </p:nvSpPr>
          <p:spPr>
            <a:xfrm>
              <a:off x="4408030" y="1919516"/>
              <a:ext cx="327939" cy="32793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ru-RU" sz="3200" dirty="0" smtClean="0">
                  <a:cs typeface="+mn-ea"/>
                  <a:sym typeface="+mn-lt"/>
                </a:rPr>
                <a:t>2</a:t>
              </a:r>
              <a:endParaRPr sz="3200" dirty="0">
                <a:cs typeface="+mn-ea"/>
                <a:sym typeface="+mn-lt"/>
              </a:endParaRPr>
            </a:p>
          </p:txBody>
        </p:sp>
      </p:grpSp>
      <p:sp>
        <p:nvSpPr>
          <p:cNvPr id="18" name="Freeform: Shape 18">
            <a:extLst>
              <a:ext uri="{FF2B5EF4-FFF2-40B4-BE49-F238E27FC236}">
                <a16:creationId xmlns="" xmlns:a16="http://schemas.microsoft.com/office/drawing/2014/main" id="{8A785149-2749-5641-A210-DDE343C720A9}"/>
              </a:ext>
            </a:extLst>
          </p:cNvPr>
          <p:cNvSpPr>
            <a:spLocks/>
          </p:cNvSpPr>
          <p:nvPr/>
        </p:nvSpPr>
        <p:spPr bwMode="auto">
          <a:xfrm>
            <a:off x="3214696" y="3120352"/>
            <a:ext cx="1547259" cy="1949967"/>
          </a:xfrm>
          <a:custGeom>
            <a:avLst/>
            <a:gdLst>
              <a:gd name="T0" fmla="*/ 3360 w 3360"/>
              <a:gd name="T1" fmla="*/ 2115 h 2115"/>
              <a:gd name="T2" fmla="*/ 1680 w 3360"/>
              <a:gd name="T3" fmla="*/ 0 h 2115"/>
              <a:gd name="T4" fmla="*/ 0 w 3360"/>
              <a:gd name="T5" fmla="*/ 2115 h 2115"/>
              <a:gd name="T6" fmla="*/ 3360 w 3360"/>
              <a:gd name="T7" fmla="*/ 2115 h 2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60" h="2115">
                <a:moveTo>
                  <a:pt x="3360" y="2115"/>
                </a:moveTo>
                <a:cubicBezTo>
                  <a:pt x="3360" y="2115"/>
                  <a:pt x="1956" y="1734"/>
                  <a:pt x="1680" y="0"/>
                </a:cubicBezTo>
                <a:cubicBezTo>
                  <a:pt x="1404" y="1734"/>
                  <a:pt x="0" y="2115"/>
                  <a:pt x="0" y="2115"/>
                </a:cubicBezTo>
                <a:lnTo>
                  <a:pt x="3360" y="2115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21" name="Group 22">
            <a:extLst>
              <a:ext uri="{FF2B5EF4-FFF2-40B4-BE49-F238E27FC236}">
                <a16:creationId xmlns="" xmlns:a16="http://schemas.microsoft.com/office/drawing/2014/main" id="{AE067047-17ED-0042-B3CD-4755C1B36047}"/>
              </a:ext>
            </a:extLst>
          </p:cNvPr>
          <p:cNvGrpSpPr/>
          <p:nvPr/>
        </p:nvGrpSpPr>
        <p:grpSpPr>
          <a:xfrm>
            <a:off x="5571067" y="2095885"/>
            <a:ext cx="1049867" cy="1049867"/>
            <a:chOff x="4343400" y="1854885"/>
            <a:chExt cx="457200" cy="457200"/>
          </a:xfrm>
        </p:grpSpPr>
        <p:sp>
          <p:nvSpPr>
            <p:cNvPr id="23" name="Oval 24">
              <a:extLst>
                <a:ext uri="{FF2B5EF4-FFF2-40B4-BE49-F238E27FC236}">
                  <a16:creationId xmlns="" xmlns:a16="http://schemas.microsoft.com/office/drawing/2014/main" id="{4A2A5270-29A5-2D4C-A1D7-1C41B419E977}"/>
                </a:ext>
              </a:extLst>
            </p:cNvPr>
            <p:cNvSpPr/>
            <p:nvPr/>
          </p:nvSpPr>
          <p:spPr>
            <a:xfrm>
              <a:off x="4343400" y="1854885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4" name="Oval 25">
              <a:extLst>
                <a:ext uri="{FF2B5EF4-FFF2-40B4-BE49-F238E27FC236}">
                  <a16:creationId xmlns="" xmlns:a16="http://schemas.microsoft.com/office/drawing/2014/main" id="{4D0E82FC-FDAA-5D4B-8E33-4F761C2A0DE1}"/>
                </a:ext>
              </a:extLst>
            </p:cNvPr>
            <p:cNvSpPr/>
            <p:nvPr/>
          </p:nvSpPr>
          <p:spPr>
            <a:xfrm>
              <a:off x="4408030" y="1919516"/>
              <a:ext cx="327939" cy="327939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ru-RU" sz="3600" dirty="0" smtClean="0">
                  <a:cs typeface="+mn-ea"/>
                  <a:sym typeface="+mn-lt"/>
                </a:rPr>
                <a:t>3</a:t>
              </a:r>
              <a:endParaRPr sz="3600" dirty="0">
                <a:cs typeface="+mn-ea"/>
                <a:sym typeface="+mn-lt"/>
              </a:endParaRPr>
            </a:p>
          </p:txBody>
        </p:sp>
      </p:grpSp>
      <p:sp>
        <p:nvSpPr>
          <p:cNvPr id="26" name="Freeform: Shape 27">
            <a:extLst>
              <a:ext uri="{FF2B5EF4-FFF2-40B4-BE49-F238E27FC236}">
                <a16:creationId xmlns="" xmlns:a16="http://schemas.microsoft.com/office/drawing/2014/main" id="{F3DF0746-20EF-E149-AC81-64E68D3830A4}"/>
              </a:ext>
            </a:extLst>
          </p:cNvPr>
          <p:cNvSpPr>
            <a:spLocks/>
          </p:cNvSpPr>
          <p:nvPr/>
        </p:nvSpPr>
        <p:spPr bwMode="auto">
          <a:xfrm>
            <a:off x="5322371" y="3120352"/>
            <a:ext cx="1547259" cy="1949967"/>
          </a:xfrm>
          <a:custGeom>
            <a:avLst/>
            <a:gdLst>
              <a:gd name="T0" fmla="*/ 3360 w 3360"/>
              <a:gd name="T1" fmla="*/ 2115 h 2115"/>
              <a:gd name="T2" fmla="*/ 1680 w 3360"/>
              <a:gd name="T3" fmla="*/ 0 h 2115"/>
              <a:gd name="T4" fmla="*/ 0 w 3360"/>
              <a:gd name="T5" fmla="*/ 2115 h 2115"/>
              <a:gd name="T6" fmla="*/ 3360 w 3360"/>
              <a:gd name="T7" fmla="*/ 2115 h 2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60" h="2115">
                <a:moveTo>
                  <a:pt x="3360" y="2115"/>
                </a:moveTo>
                <a:cubicBezTo>
                  <a:pt x="3360" y="2115"/>
                  <a:pt x="1956" y="1734"/>
                  <a:pt x="1680" y="0"/>
                </a:cubicBezTo>
                <a:cubicBezTo>
                  <a:pt x="1404" y="1734"/>
                  <a:pt x="0" y="2115"/>
                  <a:pt x="0" y="2115"/>
                </a:cubicBezTo>
                <a:lnTo>
                  <a:pt x="3360" y="2115"/>
                </a:lnTo>
                <a:close/>
              </a:path>
            </a:pathLst>
          </a:custGeom>
          <a:solidFill>
            <a:schemeClr val="accent3">
              <a:alpha val="90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29" name="Group 31">
            <a:extLst>
              <a:ext uri="{FF2B5EF4-FFF2-40B4-BE49-F238E27FC236}">
                <a16:creationId xmlns="" xmlns:a16="http://schemas.microsoft.com/office/drawing/2014/main" id="{118E5217-E072-2C4C-AD2C-3D4AB135F5CA}"/>
              </a:ext>
            </a:extLst>
          </p:cNvPr>
          <p:cNvGrpSpPr/>
          <p:nvPr/>
        </p:nvGrpSpPr>
        <p:grpSpPr>
          <a:xfrm>
            <a:off x="7678741" y="2095885"/>
            <a:ext cx="1049867" cy="1049867"/>
            <a:chOff x="4343400" y="1854885"/>
            <a:chExt cx="457200" cy="457200"/>
          </a:xfrm>
        </p:grpSpPr>
        <p:sp>
          <p:nvSpPr>
            <p:cNvPr id="31" name="Oval 33">
              <a:extLst>
                <a:ext uri="{FF2B5EF4-FFF2-40B4-BE49-F238E27FC236}">
                  <a16:creationId xmlns="" xmlns:a16="http://schemas.microsoft.com/office/drawing/2014/main" id="{DC91552F-6EE7-7740-9AD6-26F10564EB4A}"/>
                </a:ext>
              </a:extLst>
            </p:cNvPr>
            <p:cNvSpPr/>
            <p:nvPr/>
          </p:nvSpPr>
          <p:spPr>
            <a:xfrm>
              <a:off x="4343400" y="1854885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2" name="Oval 34">
              <a:extLst>
                <a:ext uri="{FF2B5EF4-FFF2-40B4-BE49-F238E27FC236}">
                  <a16:creationId xmlns="" xmlns:a16="http://schemas.microsoft.com/office/drawing/2014/main" id="{61BF5840-CEC1-A445-8403-669B37DA9F6B}"/>
                </a:ext>
              </a:extLst>
            </p:cNvPr>
            <p:cNvSpPr/>
            <p:nvPr/>
          </p:nvSpPr>
          <p:spPr>
            <a:xfrm>
              <a:off x="4408030" y="1919516"/>
              <a:ext cx="327939" cy="327939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ru-RU" sz="3200" dirty="0" smtClean="0">
                  <a:cs typeface="+mn-ea"/>
                  <a:sym typeface="+mn-lt"/>
                </a:rPr>
                <a:t>4</a:t>
              </a:r>
              <a:endParaRPr sz="3200" dirty="0">
                <a:cs typeface="+mn-ea"/>
                <a:sym typeface="+mn-lt"/>
              </a:endParaRPr>
            </a:p>
          </p:txBody>
        </p:sp>
      </p:grpSp>
      <p:sp>
        <p:nvSpPr>
          <p:cNvPr id="34" name="Freeform: Shape 36">
            <a:extLst>
              <a:ext uri="{FF2B5EF4-FFF2-40B4-BE49-F238E27FC236}">
                <a16:creationId xmlns="" xmlns:a16="http://schemas.microsoft.com/office/drawing/2014/main" id="{5EC93C6A-B1DE-6649-A624-2C5A85FB1264}"/>
              </a:ext>
            </a:extLst>
          </p:cNvPr>
          <p:cNvSpPr>
            <a:spLocks/>
          </p:cNvSpPr>
          <p:nvPr/>
        </p:nvSpPr>
        <p:spPr bwMode="auto">
          <a:xfrm flipH="1">
            <a:off x="7430045" y="3120352"/>
            <a:ext cx="1547259" cy="1949967"/>
          </a:xfrm>
          <a:custGeom>
            <a:avLst/>
            <a:gdLst>
              <a:gd name="T0" fmla="*/ 3360 w 3360"/>
              <a:gd name="T1" fmla="*/ 2115 h 2115"/>
              <a:gd name="T2" fmla="*/ 1680 w 3360"/>
              <a:gd name="T3" fmla="*/ 0 h 2115"/>
              <a:gd name="T4" fmla="*/ 0 w 3360"/>
              <a:gd name="T5" fmla="*/ 2115 h 2115"/>
              <a:gd name="T6" fmla="*/ 3360 w 3360"/>
              <a:gd name="T7" fmla="*/ 2115 h 2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60" h="2115">
                <a:moveTo>
                  <a:pt x="3360" y="2115"/>
                </a:moveTo>
                <a:cubicBezTo>
                  <a:pt x="3360" y="2115"/>
                  <a:pt x="1956" y="1734"/>
                  <a:pt x="1680" y="0"/>
                </a:cubicBezTo>
                <a:cubicBezTo>
                  <a:pt x="1404" y="1734"/>
                  <a:pt x="0" y="2115"/>
                  <a:pt x="0" y="2115"/>
                </a:cubicBezTo>
                <a:lnTo>
                  <a:pt x="3360" y="2115"/>
                </a:lnTo>
                <a:close/>
              </a:path>
            </a:pathLst>
          </a:custGeom>
          <a:solidFill>
            <a:schemeClr val="accent4">
              <a:alpha val="90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37" name="Group 40">
            <a:extLst>
              <a:ext uri="{FF2B5EF4-FFF2-40B4-BE49-F238E27FC236}">
                <a16:creationId xmlns="" xmlns:a16="http://schemas.microsoft.com/office/drawing/2014/main" id="{DF529922-157C-714D-81DA-84EA4FCB762D}"/>
              </a:ext>
            </a:extLst>
          </p:cNvPr>
          <p:cNvGrpSpPr/>
          <p:nvPr/>
        </p:nvGrpSpPr>
        <p:grpSpPr>
          <a:xfrm>
            <a:off x="9786416" y="2095885"/>
            <a:ext cx="1049867" cy="1049867"/>
            <a:chOff x="4343400" y="1854885"/>
            <a:chExt cx="457200" cy="457200"/>
          </a:xfrm>
        </p:grpSpPr>
        <p:sp>
          <p:nvSpPr>
            <p:cNvPr id="39" name="Oval 42">
              <a:extLst>
                <a:ext uri="{FF2B5EF4-FFF2-40B4-BE49-F238E27FC236}">
                  <a16:creationId xmlns="" xmlns:a16="http://schemas.microsoft.com/office/drawing/2014/main" id="{A25B7585-9597-604D-8F24-83EE257D15C1}"/>
                </a:ext>
              </a:extLst>
            </p:cNvPr>
            <p:cNvSpPr/>
            <p:nvPr/>
          </p:nvSpPr>
          <p:spPr>
            <a:xfrm>
              <a:off x="4343400" y="1854885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0" name="Oval 43">
              <a:extLst>
                <a:ext uri="{FF2B5EF4-FFF2-40B4-BE49-F238E27FC236}">
                  <a16:creationId xmlns="" xmlns:a16="http://schemas.microsoft.com/office/drawing/2014/main" id="{1BE87A02-F9A0-C049-8D7B-6729B8C2262E}"/>
                </a:ext>
              </a:extLst>
            </p:cNvPr>
            <p:cNvSpPr/>
            <p:nvPr/>
          </p:nvSpPr>
          <p:spPr>
            <a:xfrm>
              <a:off x="4408030" y="1919516"/>
              <a:ext cx="327939" cy="327939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ru-RU" sz="3200" dirty="0" smtClean="0">
                  <a:cs typeface="+mn-ea"/>
                  <a:sym typeface="+mn-lt"/>
                </a:rPr>
                <a:t>5</a:t>
              </a:r>
              <a:endParaRPr sz="3200" dirty="0">
                <a:cs typeface="+mn-ea"/>
                <a:sym typeface="+mn-lt"/>
              </a:endParaRPr>
            </a:p>
          </p:txBody>
        </p:sp>
      </p:grpSp>
      <p:sp>
        <p:nvSpPr>
          <p:cNvPr id="42" name="Freeform: Shape 45">
            <a:extLst>
              <a:ext uri="{FF2B5EF4-FFF2-40B4-BE49-F238E27FC236}">
                <a16:creationId xmlns="" xmlns:a16="http://schemas.microsoft.com/office/drawing/2014/main" id="{D9CB586B-89BF-F04B-99E9-F07007216E6C}"/>
              </a:ext>
            </a:extLst>
          </p:cNvPr>
          <p:cNvSpPr>
            <a:spLocks/>
          </p:cNvSpPr>
          <p:nvPr/>
        </p:nvSpPr>
        <p:spPr bwMode="auto">
          <a:xfrm flipH="1">
            <a:off x="9537720" y="3120352"/>
            <a:ext cx="1547259" cy="1949967"/>
          </a:xfrm>
          <a:custGeom>
            <a:avLst/>
            <a:gdLst>
              <a:gd name="T0" fmla="*/ 3360 w 3360"/>
              <a:gd name="T1" fmla="*/ 2115 h 2115"/>
              <a:gd name="T2" fmla="*/ 1680 w 3360"/>
              <a:gd name="T3" fmla="*/ 0 h 2115"/>
              <a:gd name="T4" fmla="*/ 0 w 3360"/>
              <a:gd name="T5" fmla="*/ 2115 h 2115"/>
              <a:gd name="T6" fmla="*/ 3360 w 3360"/>
              <a:gd name="T7" fmla="*/ 2115 h 2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60" h="2115">
                <a:moveTo>
                  <a:pt x="3360" y="2115"/>
                </a:moveTo>
                <a:cubicBezTo>
                  <a:pt x="3360" y="2115"/>
                  <a:pt x="1956" y="1734"/>
                  <a:pt x="1680" y="0"/>
                </a:cubicBezTo>
                <a:cubicBezTo>
                  <a:pt x="1404" y="1734"/>
                  <a:pt x="0" y="2115"/>
                  <a:pt x="0" y="2115"/>
                </a:cubicBezTo>
                <a:lnTo>
                  <a:pt x="3360" y="2115"/>
                </a:lnTo>
                <a:close/>
              </a:path>
            </a:pathLst>
          </a:custGeom>
          <a:solidFill>
            <a:schemeClr val="accent5">
              <a:alpha val="90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45" name="TextBox 49">
            <a:extLst>
              <a:ext uri="{FF2B5EF4-FFF2-40B4-BE49-F238E27FC236}">
                <a16:creationId xmlns="" xmlns:a16="http://schemas.microsoft.com/office/drawing/2014/main" id="{108ECC95-6066-4747-B120-A12EC72C6F10}"/>
              </a:ext>
            </a:extLst>
          </p:cNvPr>
          <p:cNvSpPr txBox="1"/>
          <p:nvPr/>
        </p:nvSpPr>
        <p:spPr>
          <a:xfrm>
            <a:off x="1148405" y="4921048"/>
            <a:ext cx="1440740" cy="873281"/>
          </a:xfrm>
          <a:prstGeom prst="rect">
            <a:avLst/>
          </a:prstGeom>
          <a:noFill/>
        </p:spPr>
        <p:txBody>
          <a:bodyPr wrap="none" lIns="0" tIns="0" rIns="0" bIns="0" anchor="ctr" anchorCtr="1">
            <a:normAutofit/>
          </a:bodyPr>
          <a:lstStyle/>
          <a:p>
            <a:pPr algn="ctr"/>
            <a:r>
              <a:rPr lang="ru-RU" altLang="zh-CN" sz="1400" b="1" dirty="0" smtClean="0">
                <a:solidFill>
                  <a:schemeClr val="bg1"/>
                </a:solidFill>
                <a:cs typeface="+mn-ea"/>
                <a:sym typeface="+mn-lt"/>
              </a:rPr>
              <a:t>Подготовительный </a:t>
            </a:r>
            <a:r>
              <a:rPr lang="ru-RU" altLang="zh-CN" sz="1400" b="1" dirty="0">
                <a:solidFill>
                  <a:schemeClr val="bg1"/>
                </a:solidFill>
                <a:cs typeface="+mn-ea"/>
                <a:sym typeface="+mn-lt"/>
              </a:rPr>
              <a:t>этап </a:t>
            </a:r>
            <a:endParaRPr lang="ru-RU" altLang="zh-CN" sz="14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ru-RU" altLang="zh-CN" sz="1400" b="1" dirty="0" smtClean="0">
                <a:solidFill>
                  <a:schemeClr val="bg1"/>
                </a:solidFill>
                <a:cs typeface="+mn-ea"/>
                <a:sym typeface="+mn-lt"/>
              </a:rPr>
              <a:t>(</a:t>
            </a:r>
            <a:r>
              <a:rPr lang="ru-RU" altLang="zh-CN" sz="1400" b="1" dirty="0">
                <a:solidFill>
                  <a:schemeClr val="bg1"/>
                </a:solidFill>
                <a:cs typeface="+mn-ea"/>
                <a:sym typeface="+mn-lt"/>
              </a:rPr>
              <a:t>дошкольный возраст)</a:t>
            </a:r>
            <a:endParaRPr lang="zh-CN" altLang="en-US" sz="1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8" name="TextBox 52">
            <a:extLst>
              <a:ext uri="{FF2B5EF4-FFF2-40B4-BE49-F238E27FC236}">
                <a16:creationId xmlns="" xmlns:a16="http://schemas.microsoft.com/office/drawing/2014/main" id="{C7F2AE0E-136B-DB49-981C-B5DAA42D8145}"/>
              </a:ext>
            </a:extLst>
          </p:cNvPr>
          <p:cNvSpPr txBox="1"/>
          <p:nvPr/>
        </p:nvSpPr>
        <p:spPr>
          <a:xfrm>
            <a:off x="3172010" y="5070319"/>
            <a:ext cx="1632628" cy="467931"/>
          </a:xfrm>
          <a:prstGeom prst="rect">
            <a:avLst/>
          </a:prstGeom>
          <a:noFill/>
        </p:spPr>
        <p:txBody>
          <a:bodyPr wrap="none" lIns="0" tIns="0" rIns="0" bIns="0" anchor="ctr" anchorCtr="1">
            <a:normAutofit lnSpcReduction="10000"/>
          </a:bodyPr>
          <a:lstStyle/>
          <a:p>
            <a:pPr algn="ctr"/>
            <a:r>
              <a:rPr lang="ru-RU" altLang="zh-CN" sz="1600" b="1" dirty="0">
                <a:solidFill>
                  <a:schemeClr val="bg1"/>
                </a:solidFill>
                <a:cs typeface="+mn-ea"/>
                <a:sym typeface="+mn-lt"/>
              </a:rPr>
              <a:t>Этап </a:t>
            </a:r>
            <a:endParaRPr lang="ru-RU" altLang="zh-CN" sz="16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ru-RU" altLang="zh-CN" sz="1600" b="1" dirty="0" smtClean="0">
                <a:solidFill>
                  <a:schemeClr val="bg1"/>
                </a:solidFill>
                <a:cs typeface="+mn-ea"/>
                <a:sym typeface="+mn-lt"/>
              </a:rPr>
              <a:t>начального </a:t>
            </a:r>
            <a:r>
              <a:rPr lang="ru-RU" altLang="zh-CN" sz="1600" b="1" dirty="0">
                <a:solidFill>
                  <a:schemeClr val="bg1"/>
                </a:solidFill>
                <a:cs typeface="+mn-ea"/>
                <a:sym typeface="+mn-lt"/>
              </a:rPr>
              <a:t>чтения</a:t>
            </a:r>
            <a:endParaRPr lang="zh-CN" altLang="en-US" sz="1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1" name="TextBox 55">
            <a:extLst>
              <a:ext uri="{FF2B5EF4-FFF2-40B4-BE49-F238E27FC236}">
                <a16:creationId xmlns="" xmlns:a16="http://schemas.microsoft.com/office/drawing/2014/main" id="{08524556-A9A8-D142-A96A-DAFF189696AF}"/>
              </a:ext>
            </a:extLst>
          </p:cNvPr>
          <p:cNvSpPr txBox="1"/>
          <p:nvPr/>
        </p:nvSpPr>
        <p:spPr>
          <a:xfrm>
            <a:off x="5365053" y="5070319"/>
            <a:ext cx="1632628" cy="467931"/>
          </a:xfrm>
          <a:prstGeom prst="rect">
            <a:avLst/>
          </a:prstGeom>
          <a:noFill/>
        </p:spPr>
        <p:txBody>
          <a:bodyPr wrap="none" lIns="0" tIns="0" rIns="0" bIns="0" anchor="ctr" anchorCtr="1">
            <a:normAutofit lnSpcReduction="10000"/>
          </a:bodyPr>
          <a:lstStyle/>
          <a:p>
            <a:pPr algn="ctr"/>
            <a:r>
              <a:rPr lang="ru-RU" altLang="zh-CN" sz="1600" b="1" dirty="0" smtClean="0">
                <a:solidFill>
                  <a:schemeClr val="bg1"/>
                </a:solidFill>
                <a:cs typeface="+mn-ea"/>
                <a:sym typeface="+mn-lt"/>
              </a:rPr>
              <a:t>Этап</a:t>
            </a:r>
          </a:p>
          <a:p>
            <a:pPr algn="ctr"/>
            <a:r>
              <a:rPr lang="ru-RU" altLang="zh-CN" sz="1600" b="1" dirty="0" smtClean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ru-RU" altLang="zh-CN" sz="1600" b="1" dirty="0" err="1">
                <a:solidFill>
                  <a:schemeClr val="bg1"/>
                </a:solidFill>
                <a:cs typeface="+mn-ea"/>
                <a:sym typeface="+mn-lt"/>
              </a:rPr>
              <a:t>послогового</a:t>
            </a:r>
            <a:r>
              <a:rPr lang="ru-RU" altLang="zh-CN" sz="1600" b="1" dirty="0">
                <a:solidFill>
                  <a:schemeClr val="bg1"/>
                </a:solidFill>
                <a:cs typeface="+mn-ea"/>
                <a:sym typeface="+mn-lt"/>
              </a:rPr>
              <a:t> чтения</a:t>
            </a:r>
            <a:endParaRPr lang="zh-CN" altLang="en-US" sz="1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4" name="TextBox 58">
            <a:extLst>
              <a:ext uri="{FF2B5EF4-FFF2-40B4-BE49-F238E27FC236}">
                <a16:creationId xmlns="" xmlns:a16="http://schemas.microsoft.com/office/drawing/2014/main" id="{6A3C9776-F048-A347-8734-ACABE80368DE}"/>
              </a:ext>
            </a:extLst>
          </p:cNvPr>
          <p:cNvSpPr txBox="1"/>
          <p:nvPr/>
        </p:nvSpPr>
        <p:spPr>
          <a:xfrm>
            <a:off x="7430045" y="5070327"/>
            <a:ext cx="1632628" cy="467931"/>
          </a:xfrm>
          <a:prstGeom prst="rect">
            <a:avLst/>
          </a:prstGeom>
          <a:noFill/>
        </p:spPr>
        <p:txBody>
          <a:bodyPr wrap="none" lIns="0" tIns="0" rIns="0" bIns="0" anchor="ctr" anchorCtr="1">
            <a:normAutofit lnSpcReduction="10000"/>
          </a:bodyPr>
          <a:lstStyle/>
          <a:p>
            <a:pPr algn="ctr"/>
            <a:r>
              <a:rPr lang="ru-RU" altLang="zh-CN" sz="1600" b="1" dirty="0" smtClean="0">
                <a:solidFill>
                  <a:schemeClr val="bg1"/>
                </a:solidFill>
                <a:cs typeface="+mn-ea"/>
                <a:sym typeface="+mn-lt"/>
              </a:rPr>
              <a:t>Этап</a:t>
            </a:r>
          </a:p>
          <a:p>
            <a:pPr algn="ctr"/>
            <a:r>
              <a:rPr lang="ru-RU" altLang="zh-CN" sz="1600" b="1" dirty="0" smtClean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ru-RU" altLang="zh-CN" sz="1600" b="1" dirty="0">
                <a:solidFill>
                  <a:schemeClr val="bg1"/>
                </a:solidFill>
                <a:cs typeface="+mn-ea"/>
                <a:sym typeface="+mn-lt"/>
              </a:rPr>
              <a:t>беглого чтения</a:t>
            </a:r>
            <a:endParaRPr lang="zh-CN" altLang="en-US" sz="1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7" name="TextBox 61">
            <a:extLst>
              <a:ext uri="{FF2B5EF4-FFF2-40B4-BE49-F238E27FC236}">
                <a16:creationId xmlns="" xmlns:a16="http://schemas.microsoft.com/office/drawing/2014/main" id="{6376FAB9-E5FA-8349-B718-276D0FF70620}"/>
              </a:ext>
            </a:extLst>
          </p:cNvPr>
          <p:cNvSpPr txBox="1"/>
          <p:nvPr/>
        </p:nvSpPr>
        <p:spPr>
          <a:xfrm>
            <a:off x="9495034" y="5070319"/>
            <a:ext cx="1632628" cy="467931"/>
          </a:xfrm>
          <a:prstGeom prst="rect">
            <a:avLst/>
          </a:prstGeom>
          <a:noFill/>
        </p:spPr>
        <p:txBody>
          <a:bodyPr wrap="none" lIns="0" tIns="0" rIns="0" bIns="0" anchor="ctr" anchorCtr="1">
            <a:normAutofit fontScale="92500" lnSpcReduction="10000"/>
          </a:bodyPr>
          <a:lstStyle/>
          <a:p>
            <a:pPr algn="ctr"/>
            <a:r>
              <a:rPr lang="ru-RU" altLang="zh-CN" b="1" dirty="0">
                <a:solidFill>
                  <a:schemeClr val="bg1"/>
                </a:solidFill>
                <a:cs typeface="+mn-ea"/>
                <a:sym typeface="+mn-lt"/>
              </a:rPr>
              <a:t>Этап </a:t>
            </a:r>
            <a:r>
              <a:rPr lang="ru-RU" altLang="zh-CN" b="1" dirty="0" smtClean="0">
                <a:solidFill>
                  <a:schemeClr val="bg1"/>
                </a:solidFill>
                <a:cs typeface="+mn-ea"/>
                <a:sym typeface="+mn-lt"/>
              </a:rPr>
              <a:t>осмысленного</a:t>
            </a:r>
          </a:p>
          <a:p>
            <a:pPr algn="ctr"/>
            <a:r>
              <a:rPr lang="ru-RU" altLang="zh-CN" b="1" dirty="0" smtClean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ru-RU" altLang="zh-CN" b="1" dirty="0">
                <a:solidFill>
                  <a:schemeClr val="bg1"/>
                </a:solidFill>
                <a:cs typeface="+mn-ea"/>
                <a:sym typeface="+mn-lt"/>
              </a:rPr>
              <a:t>и выразительного чтения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265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26" grpId="0" animBg="1"/>
      <p:bldP spid="34" grpId="0" animBg="1"/>
      <p:bldP spid="42" grpId="0" animBg="1"/>
      <p:bldP spid="45" grpId="0"/>
      <p:bldP spid="48" grpId="0"/>
      <p:bldP spid="51" grpId="0"/>
      <p:bldP spid="54" grpId="0"/>
      <p:bldP spid="5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b="1" dirty="0">
                <a:cs typeface="+mn-ea"/>
                <a:sym typeface="+mn-lt"/>
              </a:rPr>
              <a:t>Этап </a:t>
            </a:r>
            <a:r>
              <a:rPr lang="ru-RU" altLang="zh-CN" b="1" dirty="0" smtClean="0">
                <a:cs typeface="+mn-ea"/>
                <a:sym typeface="+mn-lt"/>
              </a:rPr>
              <a:t>начального </a:t>
            </a:r>
            <a:r>
              <a:rPr lang="ru-RU" altLang="zh-CN" b="1" dirty="0">
                <a:cs typeface="+mn-ea"/>
                <a:sym typeface="+mn-lt"/>
              </a:rPr>
              <a:t>чтения</a:t>
            </a:r>
            <a:endParaRPr lang="zh-CN" altLang="en-US" b="1" dirty="0">
              <a:cs typeface="+mn-ea"/>
              <a:sym typeface="+mn-lt"/>
            </a:endParaRPr>
          </a:p>
        </p:txBody>
      </p:sp>
      <p:grpSp>
        <p:nvGrpSpPr>
          <p:cNvPr id="4" name="组合 1">
            <a:extLst>
              <a:ext uri="{FF2B5EF4-FFF2-40B4-BE49-F238E27FC236}">
                <a16:creationId xmlns="" xmlns:a16="http://schemas.microsoft.com/office/drawing/2014/main" id="{2CF13DF9-9D71-FE42-AF70-897C1C1DDA1C}"/>
              </a:ext>
            </a:extLst>
          </p:cNvPr>
          <p:cNvGrpSpPr/>
          <p:nvPr/>
        </p:nvGrpSpPr>
        <p:grpSpPr>
          <a:xfrm>
            <a:off x="5186311" y="1553877"/>
            <a:ext cx="1504488" cy="2856630"/>
            <a:chOff x="4923304" y="2315778"/>
            <a:chExt cx="1843441" cy="3500217"/>
          </a:xfrm>
        </p:grpSpPr>
        <p:sp>
          <p:nvSpPr>
            <p:cNvPr id="5" name="Freeform 4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="" xmlns:a16="http://schemas.microsoft.com/office/drawing/2014/main" id="{71CEFFB3-47C7-9F42-940E-4532F34282FE}"/>
                </a:ext>
              </a:extLst>
            </p:cNvPr>
            <p:cNvSpPr/>
            <p:nvPr/>
          </p:nvSpPr>
          <p:spPr>
            <a:xfrm>
              <a:off x="5793154" y="2315778"/>
              <a:ext cx="973591" cy="486745"/>
            </a:xfrm>
            <a:custGeom>
              <a:avLst/>
              <a:gdLst>
                <a:gd name="connsiteX0" fmla="*/ 0 w 973591"/>
                <a:gd name="connsiteY0" fmla="*/ 0 h 486745"/>
                <a:gd name="connsiteX1" fmla="*/ 973591 w 973591"/>
                <a:gd name="connsiteY1" fmla="*/ 0 h 486745"/>
                <a:gd name="connsiteX2" fmla="*/ 973591 w 973591"/>
                <a:gd name="connsiteY2" fmla="*/ 486745 h 486745"/>
                <a:gd name="connsiteX3" fmla="*/ 0 w 973591"/>
                <a:gd name="connsiteY3" fmla="*/ 486745 h 486745"/>
                <a:gd name="connsiteX4" fmla="*/ 0 w 973591"/>
                <a:gd name="connsiteY4" fmla="*/ 0 h 48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591" h="486745">
                  <a:moveTo>
                    <a:pt x="0" y="0"/>
                  </a:moveTo>
                  <a:lnTo>
                    <a:pt x="973591" y="0"/>
                  </a:lnTo>
                  <a:lnTo>
                    <a:pt x="973591" y="486745"/>
                  </a:lnTo>
                  <a:lnTo>
                    <a:pt x="0" y="48674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b="1" kern="1200" dirty="0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 </a:t>
              </a:r>
            </a:p>
          </p:txBody>
        </p:sp>
        <p:sp>
          <p:nvSpPr>
            <p:cNvPr id="6" name="Freeform 5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="" xmlns:a16="http://schemas.microsoft.com/office/drawing/2014/main" id="{4923B1A9-4BDE-6945-AA3B-2466172733B1}"/>
                </a:ext>
              </a:extLst>
            </p:cNvPr>
            <p:cNvSpPr/>
            <p:nvPr/>
          </p:nvSpPr>
          <p:spPr>
            <a:xfrm>
              <a:off x="5306522" y="3320269"/>
              <a:ext cx="973591" cy="486745"/>
            </a:xfrm>
            <a:custGeom>
              <a:avLst/>
              <a:gdLst>
                <a:gd name="connsiteX0" fmla="*/ 0 w 973591"/>
                <a:gd name="connsiteY0" fmla="*/ 0 h 486745"/>
                <a:gd name="connsiteX1" fmla="*/ 973591 w 973591"/>
                <a:gd name="connsiteY1" fmla="*/ 0 h 486745"/>
                <a:gd name="connsiteX2" fmla="*/ 973591 w 973591"/>
                <a:gd name="connsiteY2" fmla="*/ 486745 h 486745"/>
                <a:gd name="connsiteX3" fmla="*/ 0 w 973591"/>
                <a:gd name="connsiteY3" fmla="*/ 486745 h 486745"/>
                <a:gd name="connsiteX4" fmla="*/ 0 w 973591"/>
                <a:gd name="connsiteY4" fmla="*/ 0 h 48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591" h="486745">
                  <a:moveTo>
                    <a:pt x="0" y="0"/>
                  </a:moveTo>
                  <a:lnTo>
                    <a:pt x="973591" y="0"/>
                  </a:lnTo>
                  <a:lnTo>
                    <a:pt x="973591" y="486745"/>
                  </a:lnTo>
                  <a:lnTo>
                    <a:pt x="0" y="48674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b="1" kern="1200" dirty="0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 </a:t>
              </a:r>
            </a:p>
          </p:txBody>
        </p:sp>
        <p:sp>
          <p:nvSpPr>
            <p:cNvPr id="7" name="Freeform 6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="" xmlns:a16="http://schemas.microsoft.com/office/drawing/2014/main" id="{EC874660-1513-6B4C-A80F-AD05AC09EF91}"/>
                </a:ext>
              </a:extLst>
            </p:cNvPr>
            <p:cNvSpPr/>
            <p:nvPr/>
          </p:nvSpPr>
          <p:spPr>
            <a:xfrm>
              <a:off x="5793154" y="4299283"/>
              <a:ext cx="973591" cy="486745"/>
            </a:xfrm>
            <a:custGeom>
              <a:avLst/>
              <a:gdLst>
                <a:gd name="connsiteX0" fmla="*/ 0 w 973591"/>
                <a:gd name="connsiteY0" fmla="*/ 0 h 486745"/>
                <a:gd name="connsiteX1" fmla="*/ 973591 w 973591"/>
                <a:gd name="connsiteY1" fmla="*/ 0 h 486745"/>
                <a:gd name="connsiteX2" fmla="*/ 973591 w 973591"/>
                <a:gd name="connsiteY2" fmla="*/ 486745 h 486745"/>
                <a:gd name="connsiteX3" fmla="*/ 0 w 973591"/>
                <a:gd name="connsiteY3" fmla="*/ 486745 h 486745"/>
                <a:gd name="connsiteX4" fmla="*/ 0 w 973591"/>
                <a:gd name="connsiteY4" fmla="*/ 0 h 48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591" h="486745">
                  <a:moveTo>
                    <a:pt x="0" y="0"/>
                  </a:moveTo>
                  <a:lnTo>
                    <a:pt x="973591" y="0"/>
                  </a:lnTo>
                  <a:lnTo>
                    <a:pt x="973591" y="486745"/>
                  </a:lnTo>
                  <a:lnTo>
                    <a:pt x="0" y="48674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100" b="1" kern="120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Freeform 7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="" xmlns:a16="http://schemas.microsoft.com/office/drawing/2014/main" id="{3508B5E7-F1C4-5840-B4ED-8A32086E06B6}"/>
                </a:ext>
              </a:extLst>
            </p:cNvPr>
            <p:cNvSpPr/>
            <p:nvPr/>
          </p:nvSpPr>
          <p:spPr>
            <a:xfrm>
              <a:off x="5306522" y="5329250"/>
              <a:ext cx="973591" cy="486745"/>
            </a:xfrm>
            <a:custGeom>
              <a:avLst/>
              <a:gdLst>
                <a:gd name="connsiteX0" fmla="*/ 0 w 973591"/>
                <a:gd name="connsiteY0" fmla="*/ 0 h 486745"/>
                <a:gd name="connsiteX1" fmla="*/ 973591 w 973591"/>
                <a:gd name="connsiteY1" fmla="*/ 0 h 486745"/>
                <a:gd name="connsiteX2" fmla="*/ 973591 w 973591"/>
                <a:gd name="connsiteY2" fmla="*/ 486745 h 486745"/>
                <a:gd name="connsiteX3" fmla="*/ 0 w 973591"/>
                <a:gd name="connsiteY3" fmla="*/ 486745 h 486745"/>
                <a:gd name="connsiteX4" fmla="*/ 0 w 973591"/>
                <a:gd name="connsiteY4" fmla="*/ 0 h 48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591" h="486745">
                  <a:moveTo>
                    <a:pt x="0" y="0"/>
                  </a:moveTo>
                  <a:lnTo>
                    <a:pt x="973591" y="0"/>
                  </a:lnTo>
                  <a:lnTo>
                    <a:pt x="973591" y="486745"/>
                  </a:lnTo>
                  <a:lnTo>
                    <a:pt x="0" y="48674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b="1" kern="1200" dirty="0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 </a:t>
              </a:r>
            </a:p>
          </p:txBody>
        </p:sp>
        <p:grpSp>
          <p:nvGrpSpPr>
            <p:cNvPr id="11" name="Group 10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="" xmlns:a16="http://schemas.microsoft.com/office/drawing/2014/main" id="{BF41C622-7D5B-1F47-A66C-11A27984D68B}"/>
                </a:ext>
              </a:extLst>
            </p:cNvPr>
            <p:cNvGrpSpPr/>
            <p:nvPr/>
          </p:nvGrpSpPr>
          <p:grpSpPr>
            <a:xfrm>
              <a:off x="4923304" y="2686852"/>
              <a:ext cx="1744609" cy="1744787"/>
              <a:chOff x="4981360" y="2567267"/>
              <a:chExt cx="1744609" cy="1744787"/>
            </a:xfrm>
          </p:grpSpPr>
          <p:sp>
            <p:nvSpPr>
              <p:cNvPr id="15" name="Shape 14">
                <a:extLst>
                  <a:ext uri="{FF2B5EF4-FFF2-40B4-BE49-F238E27FC236}">
                    <a16:creationId xmlns="" xmlns:a16="http://schemas.microsoft.com/office/drawing/2014/main" id="{E6D6344C-31DC-3946-8046-46F889444BA7}"/>
                  </a:ext>
                </a:extLst>
              </p:cNvPr>
              <p:cNvSpPr/>
              <p:nvPr/>
            </p:nvSpPr>
            <p:spPr>
              <a:xfrm>
                <a:off x="4981360" y="2567267"/>
                <a:ext cx="1744609" cy="1744787"/>
              </a:xfrm>
              <a:prstGeom prst="leftCircularArrow">
                <a:avLst>
                  <a:gd name="adj1" fmla="val 10980"/>
                  <a:gd name="adj2" fmla="val 1142322"/>
                  <a:gd name="adj3" fmla="val 6300000"/>
                  <a:gd name="adj4" fmla="val 18900000"/>
                  <a:gd name="adj5" fmla="val 12500"/>
                </a:avLst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="" xmlns:a16="http://schemas.microsoft.com/office/drawing/2014/main" id="{2BAE6471-CFF3-B945-8CF5-5C02EB1795E7}"/>
                  </a:ext>
                </a:extLst>
              </p:cNvPr>
              <p:cNvSpPr/>
              <p:nvPr/>
            </p:nvSpPr>
            <p:spPr>
              <a:xfrm>
                <a:off x="5576543" y="3163803"/>
                <a:ext cx="584388" cy="584388"/>
              </a:xfrm>
              <a:prstGeom prst="ellipse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371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rPr>
                  <a:t>2</a:t>
                </a:r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6355" b="23955"/>
          <a:stretch/>
        </p:blipFill>
        <p:spPr>
          <a:xfrm>
            <a:off x="6779391" y="2373672"/>
            <a:ext cx="5234595" cy="26010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858" y="1690688"/>
            <a:ext cx="2739222" cy="43827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709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370" y="-231632"/>
            <a:ext cx="9762506" cy="1325563"/>
          </a:xfrm>
        </p:spPr>
        <p:txBody>
          <a:bodyPr/>
          <a:lstStyle/>
          <a:p>
            <a:r>
              <a:rPr lang="ru-RU" altLang="zh-CN" b="1" dirty="0" smtClean="0">
                <a:cs typeface="+mn-ea"/>
                <a:sym typeface="+mn-lt"/>
              </a:rPr>
              <a:t>Этап </a:t>
            </a:r>
            <a:r>
              <a:rPr lang="ru-RU" altLang="zh-CN" b="1" dirty="0" err="1">
                <a:cs typeface="+mn-ea"/>
                <a:sym typeface="+mn-lt"/>
              </a:rPr>
              <a:t>послогового</a:t>
            </a:r>
            <a:r>
              <a:rPr lang="ru-RU" altLang="zh-CN" b="1" dirty="0">
                <a:cs typeface="+mn-ea"/>
                <a:sym typeface="+mn-lt"/>
              </a:rPr>
              <a:t> чтения</a:t>
            </a:r>
            <a:endParaRPr lang="zh-CN" altLang="en-US" b="1" dirty="0">
              <a:cs typeface="+mn-ea"/>
              <a:sym typeface="+mn-lt"/>
            </a:endParaRPr>
          </a:p>
        </p:txBody>
      </p:sp>
      <p:grpSp>
        <p:nvGrpSpPr>
          <p:cNvPr id="4" name="组合 1">
            <a:extLst>
              <a:ext uri="{FF2B5EF4-FFF2-40B4-BE49-F238E27FC236}">
                <a16:creationId xmlns="" xmlns:a16="http://schemas.microsoft.com/office/drawing/2014/main" id="{2CF13DF9-9D71-FE42-AF70-897C1C1DDA1C}"/>
              </a:ext>
            </a:extLst>
          </p:cNvPr>
          <p:cNvGrpSpPr/>
          <p:nvPr/>
        </p:nvGrpSpPr>
        <p:grpSpPr>
          <a:xfrm>
            <a:off x="5186310" y="1553877"/>
            <a:ext cx="1819380" cy="2856630"/>
            <a:chOff x="4923304" y="2315778"/>
            <a:chExt cx="2229277" cy="3500217"/>
          </a:xfrm>
        </p:grpSpPr>
        <p:sp>
          <p:nvSpPr>
            <p:cNvPr id="5" name="Freeform 4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="" xmlns:a16="http://schemas.microsoft.com/office/drawing/2014/main" id="{71CEFFB3-47C7-9F42-940E-4532F34282FE}"/>
                </a:ext>
              </a:extLst>
            </p:cNvPr>
            <p:cNvSpPr/>
            <p:nvPr/>
          </p:nvSpPr>
          <p:spPr>
            <a:xfrm>
              <a:off x="5793154" y="2315778"/>
              <a:ext cx="973591" cy="486745"/>
            </a:xfrm>
            <a:custGeom>
              <a:avLst/>
              <a:gdLst>
                <a:gd name="connsiteX0" fmla="*/ 0 w 973591"/>
                <a:gd name="connsiteY0" fmla="*/ 0 h 486745"/>
                <a:gd name="connsiteX1" fmla="*/ 973591 w 973591"/>
                <a:gd name="connsiteY1" fmla="*/ 0 h 486745"/>
                <a:gd name="connsiteX2" fmla="*/ 973591 w 973591"/>
                <a:gd name="connsiteY2" fmla="*/ 486745 h 486745"/>
                <a:gd name="connsiteX3" fmla="*/ 0 w 973591"/>
                <a:gd name="connsiteY3" fmla="*/ 486745 h 486745"/>
                <a:gd name="connsiteX4" fmla="*/ 0 w 973591"/>
                <a:gd name="connsiteY4" fmla="*/ 0 h 48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591" h="486745">
                  <a:moveTo>
                    <a:pt x="0" y="0"/>
                  </a:moveTo>
                  <a:lnTo>
                    <a:pt x="973591" y="0"/>
                  </a:lnTo>
                  <a:lnTo>
                    <a:pt x="973591" y="486745"/>
                  </a:lnTo>
                  <a:lnTo>
                    <a:pt x="0" y="48674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b="1" kern="1200" dirty="0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 </a:t>
              </a:r>
            </a:p>
          </p:txBody>
        </p:sp>
        <p:sp>
          <p:nvSpPr>
            <p:cNvPr id="6" name="Freeform 5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="" xmlns:a16="http://schemas.microsoft.com/office/drawing/2014/main" id="{4923B1A9-4BDE-6945-AA3B-2466172733B1}"/>
                </a:ext>
              </a:extLst>
            </p:cNvPr>
            <p:cNvSpPr/>
            <p:nvPr/>
          </p:nvSpPr>
          <p:spPr>
            <a:xfrm>
              <a:off x="5306522" y="3320269"/>
              <a:ext cx="973591" cy="486745"/>
            </a:xfrm>
            <a:custGeom>
              <a:avLst/>
              <a:gdLst>
                <a:gd name="connsiteX0" fmla="*/ 0 w 973591"/>
                <a:gd name="connsiteY0" fmla="*/ 0 h 486745"/>
                <a:gd name="connsiteX1" fmla="*/ 973591 w 973591"/>
                <a:gd name="connsiteY1" fmla="*/ 0 h 486745"/>
                <a:gd name="connsiteX2" fmla="*/ 973591 w 973591"/>
                <a:gd name="connsiteY2" fmla="*/ 486745 h 486745"/>
                <a:gd name="connsiteX3" fmla="*/ 0 w 973591"/>
                <a:gd name="connsiteY3" fmla="*/ 486745 h 486745"/>
                <a:gd name="connsiteX4" fmla="*/ 0 w 973591"/>
                <a:gd name="connsiteY4" fmla="*/ 0 h 48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591" h="486745">
                  <a:moveTo>
                    <a:pt x="0" y="0"/>
                  </a:moveTo>
                  <a:lnTo>
                    <a:pt x="973591" y="0"/>
                  </a:lnTo>
                  <a:lnTo>
                    <a:pt x="973591" y="486745"/>
                  </a:lnTo>
                  <a:lnTo>
                    <a:pt x="0" y="48674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b="1" kern="1200" dirty="0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 </a:t>
              </a:r>
            </a:p>
          </p:txBody>
        </p:sp>
        <p:sp>
          <p:nvSpPr>
            <p:cNvPr id="7" name="Freeform 6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="" xmlns:a16="http://schemas.microsoft.com/office/drawing/2014/main" id="{EC874660-1513-6B4C-A80F-AD05AC09EF91}"/>
                </a:ext>
              </a:extLst>
            </p:cNvPr>
            <p:cNvSpPr/>
            <p:nvPr/>
          </p:nvSpPr>
          <p:spPr>
            <a:xfrm>
              <a:off x="5793154" y="4299283"/>
              <a:ext cx="973591" cy="486745"/>
            </a:xfrm>
            <a:custGeom>
              <a:avLst/>
              <a:gdLst>
                <a:gd name="connsiteX0" fmla="*/ 0 w 973591"/>
                <a:gd name="connsiteY0" fmla="*/ 0 h 486745"/>
                <a:gd name="connsiteX1" fmla="*/ 973591 w 973591"/>
                <a:gd name="connsiteY1" fmla="*/ 0 h 486745"/>
                <a:gd name="connsiteX2" fmla="*/ 973591 w 973591"/>
                <a:gd name="connsiteY2" fmla="*/ 486745 h 486745"/>
                <a:gd name="connsiteX3" fmla="*/ 0 w 973591"/>
                <a:gd name="connsiteY3" fmla="*/ 486745 h 486745"/>
                <a:gd name="connsiteX4" fmla="*/ 0 w 973591"/>
                <a:gd name="connsiteY4" fmla="*/ 0 h 48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591" h="486745">
                  <a:moveTo>
                    <a:pt x="0" y="0"/>
                  </a:moveTo>
                  <a:lnTo>
                    <a:pt x="973591" y="0"/>
                  </a:lnTo>
                  <a:lnTo>
                    <a:pt x="973591" y="486745"/>
                  </a:lnTo>
                  <a:lnTo>
                    <a:pt x="0" y="48674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100" b="1" kern="120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Freeform 7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="" xmlns:a16="http://schemas.microsoft.com/office/drawing/2014/main" id="{3508B5E7-F1C4-5840-B4ED-8A32086E06B6}"/>
                </a:ext>
              </a:extLst>
            </p:cNvPr>
            <p:cNvSpPr/>
            <p:nvPr/>
          </p:nvSpPr>
          <p:spPr>
            <a:xfrm>
              <a:off x="5306522" y="5329250"/>
              <a:ext cx="973591" cy="486745"/>
            </a:xfrm>
            <a:custGeom>
              <a:avLst/>
              <a:gdLst>
                <a:gd name="connsiteX0" fmla="*/ 0 w 973591"/>
                <a:gd name="connsiteY0" fmla="*/ 0 h 486745"/>
                <a:gd name="connsiteX1" fmla="*/ 973591 w 973591"/>
                <a:gd name="connsiteY1" fmla="*/ 0 h 486745"/>
                <a:gd name="connsiteX2" fmla="*/ 973591 w 973591"/>
                <a:gd name="connsiteY2" fmla="*/ 486745 h 486745"/>
                <a:gd name="connsiteX3" fmla="*/ 0 w 973591"/>
                <a:gd name="connsiteY3" fmla="*/ 486745 h 486745"/>
                <a:gd name="connsiteX4" fmla="*/ 0 w 973591"/>
                <a:gd name="connsiteY4" fmla="*/ 0 h 48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591" h="486745">
                  <a:moveTo>
                    <a:pt x="0" y="0"/>
                  </a:moveTo>
                  <a:lnTo>
                    <a:pt x="973591" y="0"/>
                  </a:lnTo>
                  <a:lnTo>
                    <a:pt x="973591" y="486745"/>
                  </a:lnTo>
                  <a:lnTo>
                    <a:pt x="0" y="48674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b="1" kern="1200" dirty="0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 </a:t>
              </a:r>
            </a:p>
          </p:txBody>
        </p:sp>
        <p:grpSp>
          <p:nvGrpSpPr>
            <p:cNvPr id="9" name="Group 8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="" xmlns:a16="http://schemas.microsoft.com/office/drawing/2014/main" id="{6078E9E7-6F42-AA41-B27E-49151C597E61}"/>
                </a:ext>
              </a:extLst>
            </p:cNvPr>
            <p:cNvGrpSpPr/>
            <p:nvPr/>
          </p:nvGrpSpPr>
          <p:grpSpPr>
            <a:xfrm>
              <a:off x="5407972" y="3693193"/>
              <a:ext cx="1744609" cy="1744787"/>
              <a:chOff x="5466028" y="3573608"/>
              <a:chExt cx="1744609" cy="1744787"/>
            </a:xfrm>
          </p:grpSpPr>
          <p:sp>
            <p:nvSpPr>
              <p:cNvPr id="19" name="Circular Arrow 18">
                <a:extLst>
                  <a:ext uri="{FF2B5EF4-FFF2-40B4-BE49-F238E27FC236}">
                    <a16:creationId xmlns="" xmlns:a16="http://schemas.microsoft.com/office/drawing/2014/main" id="{5902EFAC-1100-0B4D-B407-081ABAE3A1BA}"/>
                  </a:ext>
                </a:extLst>
              </p:cNvPr>
              <p:cNvSpPr/>
              <p:nvPr/>
            </p:nvSpPr>
            <p:spPr>
              <a:xfrm>
                <a:off x="5466028" y="3573608"/>
                <a:ext cx="1744609" cy="1744787"/>
              </a:xfrm>
              <a:prstGeom prst="circularArrow">
                <a:avLst>
                  <a:gd name="adj1" fmla="val 10980"/>
                  <a:gd name="adj2" fmla="val 1142322"/>
                  <a:gd name="adj3" fmla="val 4500000"/>
                  <a:gd name="adj4" fmla="val 13500000"/>
                  <a:gd name="adj5" fmla="val 12500"/>
                </a:avLst>
              </a:prstGeom>
              <a:solidFill>
                <a:schemeClr val="accent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="" xmlns:a16="http://schemas.microsoft.com/office/drawing/2014/main" id="{071EED87-77EF-6F44-B9CE-7EA034B2AE80}"/>
                  </a:ext>
                </a:extLst>
              </p:cNvPr>
              <p:cNvSpPr/>
              <p:nvPr/>
            </p:nvSpPr>
            <p:spPr>
              <a:xfrm>
                <a:off x="6018081" y="4121528"/>
                <a:ext cx="584388" cy="584388"/>
              </a:xfrm>
              <a:prstGeom prst="ellipse">
                <a:avLst/>
              </a:prstGeom>
              <a:solidFill>
                <a:schemeClr val="accent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371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rPr>
                  <a:t>3</a:t>
                </a:r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11" name="Group 10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="" xmlns:a16="http://schemas.microsoft.com/office/drawing/2014/main" id="{BF41C622-7D5B-1F47-A66C-11A27984D68B}"/>
                </a:ext>
              </a:extLst>
            </p:cNvPr>
            <p:cNvGrpSpPr/>
            <p:nvPr/>
          </p:nvGrpSpPr>
          <p:grpSpPr>
            <a:xfrm>
              <a:off x="4923304" y="2686852"/>
              <a:ext cx="1744609" cy="1744787"/>
              <a:chOff x="4981360" y="2567267"/>
              <a:chExt cx="1744609" cy="1744787"/>
            </a:xfrm>
          </p:grpSpPr>
          <p:sp>
            <p:nvSpPr>
              <p:cNvPr id="15" name="Shape 14">
                <a:extLst>
                  <a:ext uri="{FF2B5EF4-FFF2-40B4-BE49-F238E27FC236}">
                    <a16:creationId xmlns="" xmlns:a16="http://schemas.microsoft.com/office/drawing/2014/main" id="{E6D6344C-31DC-3946-8046-46F889444BA7}"/>
                  </a:ext>
                </a:extLst>
              </p:cNvPr>
              <p:cNvSpPr/>
              <p:nvPr/>
            </p:nvSpPr>
            <p:spPr>
              <a:xfrm>
                <a:off x="4981360" y="2567267"/>
                <a:ext cx="1744609" cy="1744787"/>
              </a:xfrm>
              <a:prstGeom prst="leftCircularArrow">
                <a:avLst>
                  <a:gd name="adj1" fmla="val 10980"/>
                  <a:gd name="adj2" fmla="val 1142322"/>
                  <a:gd name="adj3" fmla="val 6300000"/>
                  <a:gd name="adj4" fmla="val 18900000"/>
                  <a:gd name="adj5" fmla="val 12500"/>
                </a:avLst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="" xmlns:a16="http://schemas.microsoft.com/office/drawing/2014/main" id="{2BAE6471-CFF3-B945-8CF5-5C02EB1795E7}"/>
                  </a:ext>
                </a:extLst>
              </p:cNvPr>
              <p:cNvSpPr/>
              <p:nvPr/>
            </p:nvSpPr>
            <p:spPr>
              <a:xfrm>
                <a:off x="5576543" y="3163803"/>
                <a:ext cx="584388" cy="584388"/>
              </a:xfrm>
              <a:prstGeom prst="ellipse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371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rPr>
                  <a:t>2</a:t>
                </a:r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1703"/>
          <a:stretch/>
        </p:blipFill>
        <p:spPr>
          <a:xfrm>
            <a:off x="348548" y="855288"/>
            <a:ext cx="3776295" cy="27116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t="16729" b="7800"/>
          <a:stretch/>
        </p:blipFill>
        <p:spPr>
          <a:xfrm>
            <a:off x="7035970" y="764405"/>
            <a:ext cx="3713348" cy="28025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814" y="3410973"/>
            <a:ext cx="3729763" cy="27973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320" y="3566910"/>
            <a:ext cx="3829923" cy="282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9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Этап беглого чтения</a:t>
            </a:r>
            <a:endParaRPr lang="x-none" dirty="0"/>
          </a:p>
        </p:txBody>
      </p:sp>
      <p:grpSp>
        <p:nvGrpSpPr>
          <p:cNvPr id="4" name="组合 1">
            <a:extLst>
              <a:ext uri="{FF2B5EF4-FFF2-40B4-BE49-F238E27FC236}">
                <a16:creationId xmlns="" xmlns:a16="http://schemas.microsoft.com/office/drawing/2014/main" id="{2CF13DF9-9D71-FE42-AF70-897C1C1DDA1C}"/>
              </a:ext>
            </a:extLst>
          </p:cNvPr>
          <p:cNvGrpSpPr/>
          <p:nvPr/>
        </p:nvGrpSpPr>
        <p:grpSpPr>
          <a:xfrm>
            <a:off x="5186310" y="1553877"/>
            <a:ext cx="1819380" cy="3260673"/>
            <a:chOff x="4923304" y="2315778"/>
            <a:chExt cx="2229277" cy="3995289"/>
          </a:xfrm>
        </p:grpSpPr>
        <p:sp>
          <p:nvSpPr>
            <p:cNvPr id="5" name="Freeform 4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="" xmlns:a16="http://schemas.microsoft.com/office/drawing/2014/main" id="{71CEFFB3-47C7-9F42-940E-4532F34282FE}"/>
                </a:ext>
              </a:extLst>
            </p:cNvPr>
            <p:cNvSpPr/>
            <p:nvPr/>
          </p:nvSpPr>
          <p:spPr>
            <a:xfrm>
              <a:off x="5793154" y="2315778"/>
              <a:ext cx="973591" cy="486745"/>
            </a:xfrm>
            <a:custGeom>
              <a:avLst/>
              <a:gdLst>
                <a:gd name="connsiteX0" fmla="*/ 0 w 973591"/>
                <a:gd name="connsiteY0" fmla="*/ 0 h 486745"/>
                <a:gd name="connsiteX1" fmla="*/ 973591 w 973591"/>
                <a:gd name="connsiteY1" fmla="*/ 0 h 486745"/>
                <a:gd name="connsiteX2" fmla="*/ 973591 w 973591"/>
                <a:gd name="connsiteY2" fmla="*/ 486745 h 486745"/>
                <a:gd name="connsiteX3" fmla="*/ 0 w 973591"/>
                <a:gd name="connsiteY3" fmla="*/ 486745 h 486745"/>
                <a:gd name="connsiteX4" fmla="*/ 0 w 973591"/>
                <a:gd name="connsiteY4" fmla="*/ 0 h 48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591" h="486745">
                  <a:moveTo>
                    <a:pt x="0" y="0"/>
                  </a:moveTo>
                  <a:lnTo>
                    <a:pt x="973591" y="0"/>
                  </a:lnTo>
                  <a:lnTo>
                    <a:pt x="973591" y="486745"/>
                  </a:lnTo>
                  <a:lnTo>
                    <a:pt x="0" y="48674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b="1" kern="1200" dirty="0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 </a:t>
              </a:r>
            </a:p>
          </p:txBody>
        </p:sp>
        <p:sp>
          <p:nvSpPr>
            <p:cNvPr id="6" name="Freeform 5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="" xmlns:a16="http://schemas.microsoft.com/office/drawing/2014/main" id="{4923B1A9-4BDE-6945-AA3B-2466172733B1}"/>
                </a:ext>
              </a:extLst>
            </p:cNvPr>
            <p:cNvSpPr/>
            <p:nvPr/>
          </p:nvSpPr>
          <p:spPr>
            <a:xfrm>
              <a:off x="5306522" y="3320269"/>
              <a:ext cx="973591" cy="486745"/>
            </a:xfrm>
            <a:custGeom>
              <a:avLst/>
              <a:gdLst>
                <a:gd name="connsiteX0" fmla="*/ 0 w 973591"/>
                <a:gd name="connsiteY0" fmla="*/ 0 h 486745"/>
                <a:gd name="connsiteX1" fmla="*/ 973591 w 973591"/>
                <a:gd name="connsiteY1" fmla="*/ 0 h 486745"/>
                <a:gd name="connsiteX2" fmla="*/ 973591 w 973591"/>
                <a:gd name="connsiteY2" fmla="*/ 486745 h 486745"/>
                <a:gd name="connsiteX3" fmla="*/ 0 w 973591"/>
                <a:gd name="connsiteY3" fmla="*/ 486745 h 486745"/>
                <a:gd name="connsiteX4" fmla="*/ 0 w 973591"/>
                <a:gd name="connsiteY4" fmla="*/ 0 h 48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591" h="486745">
                  <a:moveTo>
                    <a:pt x="0" y="0"/>
                  </a:moveTo>
                  <a:lnTo>
                    <a:pt x="973591" y="0"/>
                  </a:lnTo>
                  <a:lnTo>
                    <a:pt x="973591" y="486745"/>
                  </a:lnTo>
                  <a:lnTo>
                    <a:pt x="0" y="48674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b="1" kern="1200" dirty="0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 </a:t>
              </a:r>
            </a:p>
          </p:txBody>
        </p:sp>
        <p:sp>
          <p:nvSpPr>
            <p:cNvPr id="7" name="Freeform 6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="" xmlns:a16="http://schemas.microsoft.com/office/drawing/2014/main" id="{EC874660-1513-6B4C-A80F-AD05AC09EF91}"/>
                </a:ext>
              </a:extLst>
            </p:cNvPr>
            <p:cNvSpPr/>
            <p:nvPr/>
          </p:nvSpPr>
          <p:spPr>
            <a:xfrm>
              <a:off x="5793154" y="4299283"/>
              <a:ext cx="973591" cy="486745"/>
            </a:xfrm>
            <a:custGeom>
              <a:avLst/>
              <a:gdLst>
                <a:gd name="connsiteX0" fmla="*/ 0 w 973591"/>
                <a:gd name="connsiteY0" fmla="*/ 0 h 486745"/>
                <a:gd name="connsiteX1" fmla="*/ 973591 w 973591"/>
                <a:gd name="connsiteY1" fmla="*/ 0 h 486745"/>
                <a:gd name="connsiteX2" fmla="*/ 973591 w 973591"/>
                <a:gd name="connsiteY2" fmla="*/ 486745 h 486745"/>
                <a:gd name="connsiteX3" fmla="*/ 0 w 973591"/>
                <a:gd name="connsiteY3" fmla="*/ 486745 h 486745"/>
                <a:gd name="connsiteX4" fmla="*/ 0 w 973591"/>
                <a:gd name="connsiteY4" fmla="*/ 0 h 48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591" h="486745">
                  <a:moveTo>
                    <a:pt x="0" y="0"/>
                  </a:moveTo>
                  <a:lnTo>
                    <a:pt x="973591" y="0"/>
                  </a:lnTo>
                  <a:lnTo>
                    <a:pt x="973591" y="486745"/>
                  </a:lnTo>
                  <a:lnTo>
                    <a:pt x="0" y="48674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100" b="1" kern="120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Freeform 7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="" xmlns:a16="http://schemas.microsoft.com/office/drawing/2014/main" id="{3508B5E7-F1C4-5840-B4ED-8A32086E06B6}"/>
                </a:ext>
              </a:extLst>
            </p:cNvPr>
            <p:cNvSpPr/>
            <p:nvPr/>
          </p:nvSpPr>
          <p:spPr>
            <a:xfrm>
              <a:off x="5306522" y="5329250"/>
              <a:ext cx="973591" cy="486745"/>
            </a:xfrm>
            <a:custGeom>
              <a:avLst/>
              <a:gdLst>
                <a:gd name="connsiteX0" fmla="*/ 0 w 973591"/>
                <a:gd name="connsiteY0" fmla="*/ 0 h 486745"/>
                <a:gd name="connsiteX1" fmla="*/ 973591 w 973591"/>
                <a:gd name="connsiteY1" fmla="*/ 0 h 486745"/>
                <a:gd name="connsiteX2" fmla="*/ 973591 w 973591"/>
                <a:gd name="connsiteY2" fmla="*/ 486745 h 486745"/>
                <a:gd name="connsiteX3" fmla="*/ 0 w 973591"/>
                <a:gd name="connsiteY3" fmla="*/ 486745 h 486745"/>
                <a:gd name="connsiteX4" fmla="*/ 0 w 973591"/>
                <a:gd name="connsiteY4" fmla="*/ 0 h 48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591" h="486745">
                  <a:moveTo>
                    <a:pt x="0" y="0"/>
                  </a:moveTo>
                  <a:lnTo>
                    <a:pt x="973591" y="0"/>
                  </a:lnTo>
                  <a:lnTo>
                    <a:pt x="973591" y="486745"/>
                  </a:lnTo>
                  <a:lnTo>
                    <a:pt x="0" y="48674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b="1" kern="1200" dirty="0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 </a:t>
              </a:r>
            </a:p>
          </p:txBody>
        </p:sp>
        <p:grpSp>
          <p:nvGrpSpPr>
            <p:cNvPr id="9" name="Group 8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="" xmlns:a16="http://schemas.microsoft.com/office/drawing/2014/main" id="{6078E9E7-6F42-AA41-B27E-49151C597E61}"/>
                </a:ext>
              </a:extLst>
            </p:cNvPr>
            <p:cNvGrpSpPr/>
            <p:nvPr/>
          </p:nvGrpSpPr>
          <p:grpSpPr>
            <a:xfrm>
              <a:off x="5407972" y="3693193"/>
              <a:ext cx="1744609" cy="1744787"/>
              <a:chOff x="5466028" y="3573608"/>
              <a:chExt cx="1744609" cy="1744787"/>
            </a:xfrm>
          </p:grpSpPr>
          <p:sp>
            <p:nvSpPr>
              <p:cNvPr id="19" name="Circular Arrow 18">
                <a:extLst>
                  <a:ext uri="{FF2B5EF4-FFF2-40B4-BE49-F238E27FC236}">
                    <a16:creationId xmlns="" xmlns:a16="http://schemas.microsoft.com/office/drawing/2014/main" id="{5902EFAC-1100-0B4D-B407-081ABAE3A1BA}"/>
                  </a:ext>
                </a:extLst>
              </p:cNvPr>
              <p:cNvSpPr/>
              <p:nvPr/>
            </p:nvSpPr>
            <p:spPr>
              <a:xfrm>
                <a:off x="5466028" y="3573608"/>
                <a:ext cx="1744609" cy="1744787"/>
              </a:xfrm>
              <a:prstGeom prst="circularArrow">
                <a:avLst>
                  <a:gd name="adj1" fmla="val 10980"/>
                  <a:gd name="adj2" fmla="val 1142322"/>
                  <a:gd name="adj3" fmla="val 4500000"/>
                  <a:gd name="adj4" fmla="val 13500000"/>
                  <a:gd name="adj5" fmla="val 12500"/>
                </a:avLst>
              </a:prstGeom>
              <a:solidFill>
                <a:schemeClr val="accent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="" xmlns:a16="http://schemas.microsoft.com/office/drawing/2014/main" id="{071EED87-77EF-6F44-B9CE-7EA034B2AE80}"/>
                  </a:ext>
                </a:extLst>
              </p:cNvPr>
              <p:cNvSpPr/>
              <p:nvPr/>
            </p:nvSpPr>
            <p:spPr>
              <a:xfrm>
                <a:off x="6018081" y="4121528"/>
                <a:ext cx="584388" cy="584388"/>
              </a:xfrm>
              <a:prstGeom prst="ellipse">
                <a:avLst/>
              </a:prstGeom>
              <a:solidFill>
                <a:schemeClr val="accent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371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rPr>
                  <a:t>3</a:t>
                </a:r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10" name="Group 9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="" xmlns:a16="http://schemas.microsoft.com/office/drawing/2014/main" id="{EC07C967-B5E6-C74E-AD2A-BD40C8779A11}"/>
                </a:ext>
              </a:extLst>
            </p:cNvPr>
            <p:cNvGrpSpPr/>
            <p:nvPr/>
          </p:nvGrpSpPr>
          <p:grpSpPr>
            <a:xfrm>
              <a:off x="5047662" y="4811504"/>
              <a:ext cx="1498839" cy="1499563"/>
              <a:chOff x="5105718" y="4691919"/>
              <a:chExt cx="1498839" cy="1499563"/>
            </a:xfrm>
          </p:grpSpPr>
          <p:sp>
            <p:nvSpPr>
              <p:cNvPr id="17" name="Block Arc 16">
                <a:extLst>
                  <a:ext uri="{FF2B5EF4-FFF2-40B4-BE49-F238E27FC236}">
                    <a16:creationId xmlns="" xmlns:a16="http://schemas.microsoft.com/office/drawing/2014/main" id="{08140BC7-A757-D249-BBA3-C76DDE88ECC3}"/>
                  </a:ext>
                </a:extLst>
              </p:cNvPr>
              <p:cNvSpPr/>
              <p:nvPr/>
            </p:nvSpPr>
            <p:spPr>
              <a:xfrm>
                <a:off x="5105718" y="4691919"/>
                <a:ext cx="1498839" cy="1499563"/>
              </a:xfrm>
              <a:prstGeom prst="blockArc">
                <a:avLst>
                  <a:gd name="adj1" fmla="val 0"/>
                  <a:gd name="adj2" fmla="val 18900000"/>
                  <a:gd name="adj3" fmla="val 12740"/>
                </a:avLst>
              </a:prstGeom>
              <a:solidFill>
                <a:schemeClr val="accent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="" xmlns:a16="http://schemas.microsoft.com/office/drawing/2014/main" id="{86143A44-E28B-A447-93A8-496C9D0434CE}"/>
                  </a:ext>
                </a:extLst>
              </p:cNvPr>
              <p:cNvSpPr/>
              <p:nvPr/>
            </p:nvSpPr>
            <p:spPr>
              <a:xfrm>
                <a:off x="5576543" y="5163711"/>
                <a:ext cx="584388" cy="584388"/>
              </a:xfrm>
              <a:prstGeom prst="ellipse">
                <a:avLst/>
              </a:prstGeom>
              <a:solidFill>
                <a:schemeClr val="accent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371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rPr>
                  <a:t>4</a:t>
                </a:r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11" name="Group 10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="" xmlns:a16="http://schemas.microsoft.com/office/drawing/2014/main" id="{BF41C622-7D5B-1F47-A66C-11A27984D68B}"/>
                </a:ext>
              </a:extLst>
            </p:cNvPr>
            <p:cNvGrpSpPr/>
            <p:nvPr/>
          </p:nvGrpSpPr>
          <p:grpSpPr>
            <a:xfrm>
              <a:off x="4923304" y="2686852"/>
              <a:ext cx="1744609" cy="1744787"/>
              <a:chOff x="4981360" y="2567267"/>
              <a:chExt cx="1744609" cy="1744787"/>
            </a:xfrm>
          </p:grpSpPr>
          <p:sp>
            <p:nvSpPr>
              <p:cNvPr id="15" name="Shape 14">
                <a:extLst>
                  <a:ext uri="{FF2B5EF4-FFF2-40B4-BE49-F238E27FC236}">
                    <a16:creationId xmlns="" xmlns:a16="http://schemas.microsoft.com/office/drawing/2014/main" id="{E6D6344C-31DC-3946-8046-46F889444BA7}"/>
                  </a:ext>
                </a:extLst>
              </p:cNvPr>
              <p:cNvSpPr/>
              <p:nvPr/>
            </p:nvSpPr>
            <p:spPr>
              <a:xfrm>
                <a:off x="4981360" y="2567267"/>
                <a:ext cx="1744609" cy="1744787"/>
              </a:xfrm>
              <a:prstGeom prst="leftCircularArrow">
                <a:avLst>
                  <a:gd name="adj1" fmla="val 10980"/>
                  <a:gd name="adj2" fmla="val 1142322"/>
                  <a:gd name="adj3" fmla="val 6300000"/>
                  <a:gd name="adj4" fmla="val 18900000"/>
                  <a:gd name="adj5" fmla="val 12500"/>
                </a:avLst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="" xmlns:a16="http://schemas.microsoft.com/office/drawing/2014/main" id="{2BAE6471-CFF3-B945-8CF5-5C02EB1795E7}"/>
                  </a:ext>
                </a:extLst>
              </p:cNvPr>
              <p:cNvSpPr/>
              <p:nvPr/>
            </p:nvSpPr>
            <p:spPr>
              <a:xfrm>
                <a:off x="5576543" y="3163803"/>
                <a:ext cx="584388" cy="584388"/>
              </a:xfrm>
              <a:prstGeom prst="ellipse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371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rPr>
                  <a:t>2</a:t>
                </a:r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7184" b="33974"/>
          <a:stretch/>
        </p:blipFill>
        <p:spPr>
          <a:xfrm>
            <a:off x="365309" y="1690688"/>
            <a:ext cx="4623225" cy="39905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390" y="365125"/>
            <a:ext cx="3458725" cy="30627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5387" y="2946441"/>
            <a:ext cx="2825455" cy="376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2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EC9C45-5498-884F-B1E1-489210D4F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Помощь педагогу</a:t>
            </a:r>
            <a:endParaRPr lang="x-non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Freeform 9">
            <a:extLst>
              <a:ext uri="{FF2B5EF4-FFF2-40B4-BE49-F238E27FC236}">
                <a16:creationId xmlns="" xmlns:a16="http://schemas.microsoft.com/office/drawing/2014/main" id="{81FDF239-07A1-0149-8D22-FD607EDC3A0D}"/>
              </a:ext>
            </a:extLst>
          </p:cNvPr>
          <p:cNvSpPr>
            <a:spLocks/>
          </p:cNvSpPr>
          <p:nvPr/>
        </p:nvSpPr>
        <p:spPr bwMode="auto">
          <a:xfrm>
            <a:off x="4679824" y="2788828"/>
            <a:ext cx="3329201" cy="3327668"/>
          </a:xfrm>
          <a:custGeom>
            <a:avLst/>
            <a:gdLst>
              <a:gd name="T0" fmla="*/ 0 w 986"/>
              <a:gd name="T1" fmla="*/ 817 h 986"/>
              <a:gd name="T2" fmla="*/ 75 w 986"/>
              <a:gd name="T3" fmla="*/ 741 h 986"/>
              <a:gd name="T4" fmla="*/ 741 w 986"/>
              <a:gd name="T5" fmla="*/ 741 h 986"/>
              <a:gd name="T6" fmla="*/ 741 w 986"/>
              <a:gd name="T7" fmla="*/ 75 h 986"/>
              <a:gd name="T8" fmla="*/ 817 w 986"/>
              <a:gd name="T9" fmla="*/ 0 h 986"/>
              <a:gd name="T10" fmla="*/ 986 w 986"/>
              <a:gd name="T11" fmla="*/ 408 h 986"/>
              <a:gd name="T12" fmla="*/ 817 w 986"/>
              <a:gd name="T13" fmla="*/ 817 h 986"/>
              <a:gd name="T14" fmla="*/ 408 w 986"/>
              <a:gd name="T15" fmla="*/ 986 h 986"/>
              <a:gd name="T16" fmla="*/ 0 w 986"/>
              <a:gd name="T17" fmla="*/ 817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86" h="986">
                <a:moveTo>
                  <a:pt x="0" y="817"/>
                </a:moveTo>
                <a:cubicBezTo>
                  <a:pt x="75" y="741"/>
                  <a:pt x="75" y="741"/>
                  <a:pt x="75" y="741"/>
                </a:cubicBezTo>
                <a:cubicBezTo>
                  <a:pt x="259" y="925"/>
                  <a:pt x="558" y="925"/>
                  <a:pt x="741" y="741"/>
                </a:cubicBezTo>
                <a:cubicBezTo>
                  <a:pt x="925" y="558"/>
                  <a:pt x="925" y="259"/>
                  <a:pt x="741" y="75"/>
                </a:cubicBezTo>
                <a:cubicBezTo>
                  <a:pt x="817" y="0"/>
                  <a:pt x="817" y="0"/>
                  <a:pt x="817" y="0"/>
                </a:cubicBezTo>
                <a:cubicBezTo>
                  <a:pt x="926" y="109"/>
                  <a:pt x="986" y="254"/>
                  <a:pt x="986" y="408"/>
                </a:cubicBezTo>
                <a:cubicBezTo>
                  <a:pt x="986" y="563"/>
                  <a:pt x="926" y="708"/>
                  <a:pt x="817" y="817"/>
                </a:cubicBezTo>
                <a:cubicBezTo>
                  <a:pt x="708" y="926"/>
                  <a:pt x="563" y="986"/>
                  <a:pt x="408" y="986"/>
                </a:cubicBezTo>
                <a:cubicBezTo>
                  <a:pt x="254" y="986"/>
                  <a:pt x="109" y="926"/>
                  <a:pt x="0" y="8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883" tIns="60941" rIns="121883" bIns="60941" numCol="1" anchor="t" anchorCtr="0" compatLnSpc="1">
            <a:prstTxWarp prst="textNoShape">
              <a:avLst/>
            </a:prstTxWarp>
          </a:bodyPr>
          <a:lstStyle/>
          <a:p>
            <a:endParaRPr lang="zh-CN" altLang="en-US" sz="2399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67" name="Freeform 7">
            <a:extLst>
              <a:ext uri="{FF2B5EF4-FFF2-40B4-BE49-F238E27FC236}">
                <a16:creationId xmlns="" xmlns:a16="http://schemas.microsoft.com/office/drawing/2014/main" id="{636CBEF0-F258-B746-9A2B-D1BEC9B8A619}"/>
              </a:ext>
            </a:extLst>
          </p:cNvPr>
          <p:cNvSpPr>
            <a:spLocks/>
          </p:cNvSpPr>
          <p:nvPr/>
        </p:nvSpPr>
        <p:spPr bwMode="auto">
          <a:xfrm>
            <a:off x="4360392" y="2457456"/>
            <a:ext cx="2747881" cy="2748252"/>
          </a:xfrm>
          <a:custGeom>
            <a:avLst/>
            <a:gdLst>
              <a:gd name="T0" fmla="*/ 174 w 814"/>
              <a:gd name="T1" fmla="*/ 814 h 814"/>
              <a:gd name="T2" fmla="*/ 179 w 814"/>
              <a:gd name="T3" fmla="*/ 179 h 814"/>
              <a:gd name="T4" fmla="*/ 814 w 814"/>
              <a:gd name="T5" fmla="*/ 174 h 814"/>
              <a:gd name="T6" fmla="*/ 739 w 814"/>
              <a:gd name="T7" fmla="*/ 249 h 814"/>
              <a:gd name="T8" fmla="*/ 255 w 814"/>
              <a:gd name="T9" fmla="*/ 255 h 814"/>
              <a:gd name="T10" fmla="*/ 250 w 814"/>
              <a:gd name="T11" fmla="*/ 738 h 814"/>
              <a:gd name="T12" fmla="*/ 174 w 814"/>
              <a:gd name="T13" fmla="*/ 814 h 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14" h="814">
                <a:moveTo>
                  <a:pt x="174" y="814"/>
                </a:moveTo>
                <a:cubicBezTo>
                  <a:pt x="0" y="640"/>
                  <a:pt x="3" y="355"/>
                  <a:pt x="179" y="179"/>
                </a:cubicBezTo>
                <a:cubicBezTo>
                  <a:pt x="356" y="2"/>
                  <a:pt x="641" y="0"/>
                  <a:pt x="814" y="174"/>
                </a:cubicBezTo>
                <a:cubicBezTo>
                  <a:pt x="739" y="249"/>
                  <a:pt x="739" y="249"/>
                  <a:pt x="739" y="249"/>
                </a:cubicBezTo>
                <a:cubicBezTo>
                  <a:pt x="607" y="117"/>
                  <a:pt x="390" y="120"/>
                  <a:pt x="255" y="255"/>
                </a:cubicBezTo>
                <a:cubicBezTo>
                  <a:pt x="120" y="389"/>
                  <a:pt x="118" y="606"/>
                  <a:pt x="250" y="738"/>
                </a:cubicBezTo>
                <a:lnTo>
                  <a:pt x="174" y="81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21883" tIns="60941" rIns="121883" bIns="60941" numCol="1" anchor="t" anchorCtr="0" compatLnSpc="1">
            <a:prstTxWarp prst="textNoShape">
              <a:avLst/>
            </a:prstTxWarp>
          </a:bodyPr>
          <a:lstStyle/>
          <a:p>
            <a:endParaRPr lang="zh-CN" altLang="en-US" sz="2399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0" name="Freeform 6">
            <a:extLst>
              <a:ext uri="{FF2B5EF4-FFF2-40B4-BE49-F238E27FC236}">
                <a16:creationId xmlns="" xmlns:a16="http://schemas.microsoft.com/office/drawing/2014/main" id="{60DDDB96-D0E4-784E-BA45-7297C52B3FA3}"/>
              </a:ext>
            </a:extLst>
          </p:cNvPr>
          <p:cNvSpPr>
            <a:spLocks/>
          </p:cNvSpPr>
          <p:nvPr/>
        </p:nvSpPr>
        <p:spPr bwMode="auto">
          <a:xfrm>
            <a:off x="5165907" y="3265063"/>
            <a:ext cx="1414613" cy="1414803"/>
          </a:xfrm>
          <a:custGeom>
            <a:avLst/>
            <a:gdLst>
              <a:gd name="T0" fmla="*/ 91 w 419"/>
              <a:gd name="T1" fmla="*/ 419 h 419"/>
              <a:gd name="T2" fmla="*/ 91 w 419"/>
              <a:gd name="T3" fmla="*/ 91 h 419"/>
              <a:gd name="T4" fmla="*/ 419 w 419"/>
              <a:gd name="T5" fmla="*/ 91 h 419"/>
              <a:gd name="T6" fmla="*/ 344 w 419"/>
              <a:gd name="T7" fmla="*/ 166 h 419"/>
              <a:gd name="T8" fmla="*/ 167 w 419"/>
              <a:gd name="T9" fmla="*/ 166 h 419"/>
              <a:gd name="T10" fmla="*/ 167 w 419"/>
              <a:gd name="T11" fmla="*/ 343 h 419"/>
              <a:gd name="T12" fmla="*/ 91 w 419"/>
              <a:gd name="T13" fmla="*/ 419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9" h="419">
                <a:moveTo>
                  <a:pt x="91" y="419"/>
                </a:moveTo>
                <a:cubicBezTo>
                  <a:pt x="0" y="329"/>
                  <a:pt x="0" y="181"/>
                  <a:pt x="91" y="91"/>
                </a:cubicBezTo>
                <a:cubicBezTo>
                  <a:pt x="181" y="0"/>
                  <a:pt x="329" y="0"/>
                  <a:pt x="419" y="91"/>
                </a:cubicBezTo>
                <a:cubicBezTo>
                  <a:pt x="344" y="166"/>
                  <a:pt x="344" y="166"/>
                  <a:pt x="344" y="166"/>
                </a:cubicBezTo>
                <a:cubicBezTo>
                  <a:pt x="295" y="117"/>
                  <a:pt x="215" y="117"/>
                  <a:pt x="167" y="166"/>
                </a:cubicBezTo>
                <a:cubicBezTo>
                  <a:pt x="118" y="215"/>
                  <a:pt x="118" y="295"/>
                  <a:pt x="167" y="343"/>
                </a:cubicBezTo>
                <a:lnTo>
                  <a:pt x="91" y="4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21883" tIns="60941" rIns="121883" bIns="60941" numCol="1" anchor="t" anchorCtr="0" compatLnSpc="1">
            <a:prstTxWarp prst="textNoShape">
              <a:avLst/>
            </a:prstTxWarp>
          </a:bodyPr>
          <a:lstStyle/>
          <a:p>
            <a:endParaRPr lang="zh-CN" altLang="en-US" sz="2399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3" name="Freeform 8">
            <a:extLst>
              <a:ext uri="{FF2B5EF4-FFF2-40B4-BE49-F238E27FC236}">
                <a16:creationId xmlns="" xmlns:a16="http://schemas.microsoft.com/office/drawing/2014/main" id="{49B92DD6-3A35-474A-8C02-2039D7ED2F5E}"/>
              </a:ext>
            </a:extLst>
          </p:cNvPr>
          <p:cNvSpPr>
            <a:spLocks/>
          </p:cNvSpPr>
          <p:nvPr/>
        </p:nvSpPr>
        <p:spPr bwMode="auto">
          <a:xfrm>
            <a:off x="5304787" y="3380151"/>
            <a:ext cx="2065376" cy="2065653"/>
          </a:xfrm>
          <a:custGeom>
            <a:avLst/>
            <a:gdLst>
              <a:gd name="T0" fmla="*/ 0 w 612"/>
              <a:gd name="T1" fmla="*/ 480 h 612"/>
              <a:gd name="T2" fmla="*/ 76 w 612"/>
              <a:gd name="T3" fmla="*/ 404 h 612"/>
              <a:gd name="T4" fmla="*/ 404 w 612"/>
              <a:gd name="T5" fmla="*/ 404 h 612"/>
              <a:gd name="T6" fmla="*/ 404 w 612"/>
              <a:gd name="T7" fmla="*/ 76 h 612"/>
              <a:gd name="T8" fmla="*/ 480 w 612"/>
              <a:gd name="T9" fmla="*/ 0 h 612"/>
              <a:gd name="T10" fmla="*/ 480 w 612"/>
              <a:gd name="T11" fmla="*/ 480 h 612"/>
              <a:gd name="T12" fmla="*/ 0 w 612"/>
              <a:gd name="T13" fmla="*/ 480 h 6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2" h="612">
                <a:moveTo>
                  <a:pt x="0" y="480"/>
                </a:moveTo>
                <a:cubicBezTo>
                  <a:pt x="76" y="404"/>
                  <a:pt x="76" y="404"/>
                  <a:pt x="76" y="404"/>
                </a:cubicBezTo>
                <a:cubicBezTo>
                  <a:pt x="166" y="495"/>
                  <a:pt x="314" y="495"/>
                  <a:pt x="404" y="404"/>
                </a:cubicBezTo>
                <a:cubicBezTo>
                  <a:pt x="495" y="314"/>
                  <a:pt x="495" y="166"/>
                  <a:pt x="404" y="76"/>
                </a:cubicBezTo>
                <a:cubicBezTo>
                  <a:pt x="480" y="0"/>
                  <a:pt x="480" y="0"/>
                  <a:pt x="480" y="0"/>
                </a:cubicBezTo>
                <a:cubicBezTo>
                  <a:pt x="612" y="132"/>
                  <a:pt x="612" y="348"/>
                  <a:pt x="480" y="480"/>
                </a:cubicBezTo>
                <a:cubicBezTo>
                  <a:pt x="348" y="612"/>
                  <a:pt x="133" y="612"/>
                  <a:pt x="0" y="48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21883" tIns="60941" rIns="121883" bIns="60941" numCol="1" anchor="t" anchorCtr="0" compatLnSpc="1">
            <a:prstTxWarp prst="textNoShape">
              <a:avLst/>
            </a:prstTxWarp>
          </a:bodyPr>
          <a:lstStyle/>
          <a:p>
            <a:endParaRPr lang="zh-CN" altLang="en-US" sz="2399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75" name="Picture 18">
            <a:extLst>
              <a:ext uri="{FF2B5EF4-FFF2-40B4-BE49-F238E27FC236}">
                <a16:creationId xmlns="" xmlns:a16="http://schemas.microsoft.com/office/drawing/2014/main" id="{AA063C91-A069-FD4B-960F-9EC064AE0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7686" y="3858368"/>
            <a:ext cx="632135" cy="90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" name="矩形 59">
            <a:extLst>
              <a:ext uri="{FF2B5EF4-FFF2-40B4-BE49-F238E27FC236}">
                <a16:creationId xmlns="" xmlns:a16="http://schemas.microsoft.com/office/drawing/2014/main" id="{DC8E70B1-FBEC-6247-ACDF-ACBFF6F9F3D0}"/>
              </a:ext>
            </a:extLst>
          </p:cNvPr>
          <p:cNvSpPr/>
          <p:nvPr/>
        </p:nvSpPr>
        <p:spPr>
          <a:xfrm rot="2700000">
            <a:off x="8645725" y="4458739"/>
            <a:ext cx="2280188" cy="605099"/>
          </a:xfrm>
          <a:prstGeom prst="rect">
            <a:avLst/>
          </a:prstGeom>
        </p:spPr>
        <p:txBody>
          <a:bodyPr vert="horz" wrap="square" lIns="111567" tIns="55783" rIns="111567" bIns="55783" rtlCol="0">
            <a:spAutoFit/>
          </a:bodyPr>
          <a:lstStyle/>
          <a:p>
            <a:r>
              <a:rPr lang="ru-RU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Эмоциональный ресурс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任意多边形 88">
            <a:extLst>
              <a:ext uri="{FF2B5EF4-FFF2-40B4-BE49-F238E27FC236}">
                <a16:creationId xmlns="" xmlns:a16="http://schemas.microsoft.com/office/drawing/2014/main" id="{752FACCB-9D23-1843-8E23-78124F0E4C1C}"/>
              </a:ext>
            </a:extLst>
          </p:cNvPr>
          <p:cNvSpPr/>
          <p:nvPr/>
        </p:nvSpPr>
        <p:spPr>
          <a:xfrm>
            <a:off x="7366601" y="4761224"/>
            <a:ext cx="1726447" cy="549419"/>
          </a:xfrm>
          <a:custGeom>
            <a:avLst/>
            <a:gdLst>
              <a:gd name="connsiteX0" fmla="*/ 0 w 1306285"/>
              <a:gd name="connsiteY0" fmla="*/ 1320800 h 1320800"/>
              <a:gd name="connsiteX1" fmla="*/ 43542 w 1306285"/>
              <a:gd name="connsiteY1" fmla="*/ 1277257 h 1320800"/>
              <a:gd name="connsiteX2" fmla="*/ 1306285 w 1306285"/>
              <a:gd name="connsiteY2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6285" h="1320800">
                <a:moveTo>
                  <a:pt x="0" y="1320800"/>
                </a:moveTo>
                <a:lnTo>
                  <a:pt x="43542" y="1277257"/>
                </a:lnTo>
                <a:lnTo>
                  <a:pt x="1306285" y="0"/>
                </a:lnTo>
              </a:path>
            </a:pathLst>
          </a:custGeom>
          <a:noFill/>
          <a:ln w="12700">
            <a:solidFill>
              <a:srgbClr val="261F1C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zh-CN" altLang="en-US" sz="2399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87" name="矩形 94">
            <a:extLst>
              <a:ext uri="{FF2B5EF4-FFF2-40B4-BE49-F238E27FC236}">
                <a16:creationId xmlns="" xmlns:a16="http://schemas.microsoft.com/office/drawing/2014/main" id="{0ABD8C5D-8695-2845-A8B5-C68EFC48A349}"/>
              </a:ext>
            </a:extLst>
          </p:cNvPr>
          <p:cNvSpPr/>
          <p:nvPr/>
        </p:nvSpPr>
        <p:spPr>
          <a:xfrm rot="2700000">
            <a:off x="2276251" y="2147650"/>
            <a:ext cx="1953437" cy="851320"/>
          </a:xfrm>
          <a:prstGeom prst="rect">
            <a:avLst/>
          </a:prstGeom>
        </p:spPr>
        <p:txBody>
          <a:bodyPr vert="horz" wrap="square" lIns="111567" tIns="55783" rIns="111567" bIns="55783" rtlCol="0">
            <a:spAutoFit/>
          </a:bodyPr>
          <a:lstStyle/>
          <a:p>
            <a:pPr algn="r"/>
            <a:r>
              <a:rPr lang="ru-RU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Генераторы интерактивных заданий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9" name="任意多边形 96">
            <a:extLst>
              <a:ext uri="{FF2B5EF4-FFF2-40B4-BE49-F238E27FC236}">
                <a16:creationId xmlns="" xmlns:a16="http://schemas.microsoft.com/office/drawing/2014/main" id="{4EE07FA7-0A07-7C47-B64B-9403CE24299B}"/>
              </a:ext>
            </a:extLst>
          </p:cNvPr>
          <p:cNvSpPr/>
          <p:nvPr/>
        </p:nvSpPr>
        <p:spPr>
          <a:xfrm>
            <a:off x="3923134" y="2985280"/>
            <a:ext cx="1343790" cy="394871"/>
          </a:xfrm>
          <a:custGeom>
            <a:avLst/>
            <a:gdLst>
              <a:gd name="connsiteX0" fmla="*/ 914400 w 914400"/>
              <a:gd name="connsiteY0" fmla="*/ 0 h 914400"/>
              <a:gd name="connsiteX1" fmla="*/ 0 w 914400"/>
              <a:gd name="connsiteY1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400" h="914400">
                <a:moveTo>
                  <a:pt x="914400" y="0"/>
                </a:moveTo>
                <a:lnTo>
                  <a:pt x="0" y="914400"/>
                </a:lnTo>
              </a:path>
            </a:pathLst>
          </a:custGeom>
          <a:noFill/>
          <a:ln w="12700">
            <a:solidFill>
              <a:srgbClr val="261F1C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zh-CN" altLang="en-US" sz="2399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99" name="矩形 106">
            <a:extLst>
              <a:ext uri="{FF2B5EF4-FFF2-40B4-BE49-F238E27FC236}">
                <a16:creationId xmlns="" xmlns:a16="http://schemas.microsoft.com/office/drawing/2014/main" id="{73286A0A-1C5E-C24D-8A51-4FA3A9790BDD}"/>
              </a:ext>
            </a:extLst>
          </p:cNvPr>
          <p:cNvSpPr/>
          <p:nvPr/>
        </p:nvSpPr>
        <p:spPr>
          <a:xfrm rot="2700000">
            <a:off x="2398455" y="4543971"/>
            <a:ext cx="1664747" cy="358877"/>
          </a:xfrm>
          <a:prstGeom prst="rect">
            <a:avLst/>
          </a:prstGeom>
        </p:spPr>
        <p:txBody>
          <a:bodyPr vert="horz" wrap="square" lIns="111567" tIns="55783" rIns="111567" bIns="55783" rtlCol="0">
            <a:spAutoFit/>
          </a:bodyPr>
          <a:lstStyle/>
          <a:p>
            <a:pPr algn="r"/>
            <a:r>
              <a:rPr lang="ru-RU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Оргтехника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1" name="任意多边形 108">
            <a:extLst>
              <a:ext uri="{FF2B5EF4-FFF2-40B4-BE49-F238E27FC236}">
                <a16:creationId xmlns="" xmlns:a16="http://schemas.microsoft.com/office/drawing/2014/main" id="{87CAA1BA-83E6-7D40-BE34-419DC8C8AD6A}"/>
              </a:ext>
            </a:extLst>
          </p:cNvPr>
          <p:cNvSpPr/>
          <p:nvPr/>
        </p:nvSpPr>
        <p:spPr>
          <a:xfrm>
            <a:off x="3603702" y="3756773"/>
            <a:ext cx="2006062" cy="1254466"/>
          </a:xfrm>
          <a:custGeom>
            <a:avLst/>
            <a:gdLst>
              <a:gd name="connsiteX0" fmla="*/ 1748790 w 1748790"/>
              <a:gd name="connsiteY0" fmla="*/ 0 h 1748790"/>
              <a:gd name="connsiteX1" fmla="*/ 0 w 1748790"/>
              <a:gd name="connsiteY1" fmla="*/ 1748790 h 174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8790" h="1748790">
                <a:moveTo>
                  <a:pt x="1748790" y="0"/>
                </a:moveTo>
                <a:lnTo>
                  <a:pt x="0" y="1748790"/>
                </a:lnTo>
              </a:path>
            </a:pathLst>
          </a:custGeom>
          <a:noFill/>
          <a:ln w="12700">
            <a:solidFill>
              <a:srgbClr val="261F1C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zh-CN" altLang="en-US" sz="2399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04" name="矩形 111">
            <a:extLst>
              <a:ext uri="{FF2B5EF4-FFF2-40B4-BE49-F238E27FC236}">
                <a16:creationId xmlns="" xmlns:a16="http://schemas.microsoft.com/office/drawing/2014/main" id="{B60F756F-3602-E44C-9F31-9BCF8AA9DE26}"/>
              </a:ext>
            </a:extLst>
          </p:cNvPr>
          <p:cNvSpPr/>
          <p:nvPr/>
        </p:nvSpPr>
        <p:spPr>
          <a:xfrm rot="2700000">
            <a:off x="8737704" y="2469134"/>
            <a:ext cx="2098994" cy="605098"/>
          </a:xfrm>
          <a:prstGeom prst="rect">
            <a:avLst/>
          </a:prstGeom>
        </p:spPr>
        <p:txBody>
          <a:bodyPr vert="horz" wrap="square" lIns="111567" tIns="55783" rIns="111567" bIns="55783" rtlCol="0">
            <a:spAutoFit/>
          </a:bodyPr>
          <a:lstStyle/>
          <a:p>
            <a:r>
              <a:rPr lang="ru-RU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Наглядный материал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6" name="任意多边形 113">
            <a:extLst>
              <a:ext uri="{FF2B5EF4-FFF2-40B4-BE49-F238E27FC236}">
                <a16:creationId xmlns="" xmlns:a16="http://schemas.microsoft.com/office/drawing/2014/main" id="{57E760DC-48EC-7242-887F-E88D6942F220}"/>
              </a:ext>
            </a:extLst>
          </p:cNvPr>
          <p:cNvSpPr/>
          <p:nvPr/>
        </p:nvSpPr>
        <p:spPr>
          <a:xfrm>
            <a:off x="7003978" y="2561568"/>
            <a:ext cx="2089071" cy="1348390"/>
          </a:xfrm>
          <a:custGeom>
            <a:avLst/>
            <a:gdLst>
              <a:gd name="connsiteX0" fmla="*/ 0 w 1306285"/>
              <a:gd name="connsiteY0" fmla="*/ 1320800 h 1320800"/>
              <a:gd name="connsiteX1" fmla="*/ 43542 w 1306285"/>
              <a:gd name="connsiteY1" fmla="*/ 1277257 h 1320800"/>
              <a:gd name="connsiteX2" fmla="*/ 1306285 w 1306285"/>
              <a:gd name="connsiteY2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6285" h="1320800">
                <a:moveTo>
                  <a:pt x="0" y="1320800"/>
                </a:moveTo>
                <a:lnTo>
                  <a:pt x="43542" y="1277257"/>
                </a:lnTo>
                <a:lnTo>
                  <a:pt x="1306285" y="0"/>
                </a:lnTo>
              </a:path>
            </a:pathLst>
          </a:custGeom>
          <a:solidFill>
            <a:srgbClr val="261F1C"/>
          </a:solidFill>
          <a:ln w="12700">
            <a:solidFill>
              <a:srgbClr val="261F1C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zh-CN" altLang="en-US" sz="2399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987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7" grpId="0" animBg="1"/>
      <p:bldP spid="70" grpId="0" animBg="1"/>
      <p:bldP spid="73" grpId="0" animBg="1"/>
      <p:bldP spid="79" grpId="0"/>
      <p:bldP spid="81" grpId="0" animBg="1"/>
      <p:bldP spid="87" grpId="0"/>
      <p:bldP spid="89" grpId="0" animBg="1"/>
      <p:bldP spid="99" grpId="0"/>
      <p:bldP spid="101" grpId="0" animBg="1"/>
      <p:bldP spid="104" grpId="0"/>
      <p:bldP spid="10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1294" y="-172757"/>
            <a:ext cx="9762506" cy="1325563"/>
          </a:xfrm>
        </p:spPr>
        <p:txBody>
          <a:bodyPr/>
          <a:lstStyle/>
          <a:p>
            <a:r>
              <a:rPr lang="ru-RU" b="1" i="1" dirty="0" smtClean="0"/>
              <a:t>Генераторы интерактивных заданий</a:t>
            </a:r>
            <a:endParaRPr lang="ru-RU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97" y="887505"/>
            <a:ext cx="7521165" cy="4043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Овал 4"/>
          <p:cNvSpPr/>
          <p:nvPr/>
        </p:nvSpPr>
        <p:spPr>
          <a:xfrm>
            <a:off x="927847" y="887505"/>
            <a:ext cx="1196788" cy="2653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436" y="2414269"/>
            <a:ext cx="5735808" cy="4147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Овал 6"/>
          <p:cNvSpPr/>
          <p:nvPr/>
        </p:nvSpPr>
        <p:spPr>
          <a:xfrm>
            <a:off x="6239436" y="2410628"/>
            <a:ext cx="1196788" cy="2653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17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1104" y="818315"/>
            <a:ext cx="8221049" cy="1325563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ignboardTitulDcFr" panose="04090905090802020404" pitchFamily="82" charset="-52"/>
              </a:rPr>
              <a:t>Спасибо за внимание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SignboardTitulDcFr" panose="04090905090802020404" pitchFamily="8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19" y="1992961"/>
            <a:ext cx="3560481" cy="44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7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94</Words>
  <Application>Microsoft Office PowerPoint</Application>
  <PresentationFormat>Широкоэкранный</PresentationFormat>
  <Paragraphs>44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8" baseType="lpstr">
      <vt:lpstr>微软雅黑</vt:lpstr>
      <vt:lpstr>a_SignboardTitulDcFr</vt:lpstr>
      <vt:lpstr>Arial</vt:lpstr>
      <vt:lpstr>Calibri</vt:lpstr>
      <vt:lpstr>Calibri Light</vt:lpstr>
      <vt:lpstr>inpin heiti</vt:lpstr>
      <vt:lpstr>华文新魏</vt:lpstr>
      <vt:lpstr>等线</vt:lpstr>
      <vt:lpstr>等线 Light</vt:lpstr>
      <vt:lpstr>Office Theme</vt:lpstr>
      <vt:lpstr>"Чтение с увлечением. Игровые технологии в обучении чтению"</vt:lpstr>
      <vt:lpstr>Освоение чтения у детей проходит в несколько этапов:</vt:lpstr>
      <vt:lpstr>Этап начального чтения</vt:lpstr>
      <vt:lpstr>Этап послогового чтения</vt:lpstr>
      <vt:lpstr>Этап беглого чтения</vt:lpstr>
      <vt:lpstr>Помощь педагогу</vt:lpstr>
      <vt:lpstr>Генераторы интерактивных заданий</vt:lpstr>
      <vt:lpstr>Спасибо за внимание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Lenovo</cp:lastModifiedBy>
  <cp:revision>15</cp:revision>
  <dcterms:created xsi:type="dcterms:W3CDTF">2023-02-12T09:35:53Z</dcterms:created>
  <dcterms:modified xsi:type="dcterms:W3CDTF">2025-02-25T17:21:43Z</dcterms:modified>
</cp:coreProperties>
</file>