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9" r:id="rId2"/>
  </p:sldMasterIdLst>
  <p:sldIdLst>
    <p:sldId id="256" r:id="rId3"/>
    <p:sldId id="286" r:id="rId4"/>
    <p:sldId id="291" r:id="rId5"/>
    <p:sldId id="277" r:id="rId6"/>
    <p:sldId id="278" r:id="rId7"/>
    <p:sldId id="279" r:id="rId8"/>
    <p:sldId id="289" r:id="rId9"/>
    <p:sldId id="280" r:id="rId10"/>
    <p:sldId id="290" r:id="rId11"/>
    <p:sldId id="292" r:id="rId12"/>
    <p:sldId id="29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02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58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0860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3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3296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969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655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08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341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3410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24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4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419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88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6795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200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4836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411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7682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85101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7827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104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3664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1739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329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69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64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5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00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49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8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38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25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E6FBA-D97E-42AE-871A-D9D5624BA89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7628118-37B4-43ED-9F7A-0D4987F02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91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9246E9-35B8-1416-0A5B-4FED46B18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032" y="703385"/>
            <a:ext cx="11606542" cy="3657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Контрольно-оценочная система в начальной школе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в соответствии с новыми нормами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D80DDE-1CDD-4FD3-9C08-A02989199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8883" y="5066806"/>
            <a:ext cx="2848302" cy="876793"/>
          </a:xfrm>
        </p:spPr>
        <p:txBody>
          <a:bodyPr>
            <a:noAutofit/>
          </a:bodyPr>
          <a:lstStyle/>
          <a:p>
            <a:r>
              <a:rPr lang="ru-RU" sz="2400" b="1">
                <a:solidFill>
                  <a:schemeClr val="tx1"/>
                </a:solidFill>
              </a:rPr>
              <a:t>2026 </a:t>
            </a:r>
            <a:r>
              <a:rPr lang="ru-RU" sz="2400" b="1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405136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60D3E-6718-829B-0AA3-C41FE0DF8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308" y="77733"/>
            <a:ext cx="9640643" cy="640445"/>
          </a:xfrm>
        </p:spPr>
        <p:txBody>
          <a:bodyPr/>
          <a:lstStyle/>
          <a:p>
            <a:r>
              <a:rPr lang="ru-RU" b="1" dirty="0"/>
              <a:t>Принципы текущего оценивания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7FD8E5-DF55-1E0A-D02C-D971188D0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14" y="718178"/>
            <a:ext cx="10744201" cy="5604889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Соблюдение требований к планируемым результатам обучения, зафиксированным во ФГОС НОО и ФОП НОО.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Проявление учителем профессиональной ответственности за результаты обучения (мероприятия по предупреждению проблем учения, по оказанию поддержки обучающихся)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Принцип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природосообразности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соответствие заданий возможностям младшего школьника ( содержание, формулировка, лексика)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	Результатом текущей оценочной деятельности является накопительная оценка.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Деятельность учителя по формированию у обучающихся самоконтроля и самооценки (регулятивная деятельность детей: поиск ошибки, объяснение ее причины, предвидение трудностей и т.д.)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	Система оценивания строится на оптимистической гипотезе    по отношению к любому обучающемуся; оценка не может зависеть от личных     симпатий и взаимоотношений учителя и обучающегося. </a:t>
            </a:r>
          </a:p>
        </p:txBody>
      </p:sp>
    </p:spTree>
    <p:extLst>
      <p:ext uri="{BB962C8B-B14F-4D97-AF65-F5344CB8AC3E}">
        <p14:creationId xmlns:p14="http://schemas.microsoft.com/office/powerpoint/2010/main" val="387755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14CD6-D0EE-F2F6-6B57-CF3A103CB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1" y="306333"/>
            <a:ext cx="10097843" cy="1280890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организации и проведению текущего оценивания на уровне НОО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D4DC95-A747-311C-F847-D02F396A8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273" y="1587222"/>
            <a:ext cx="10476158" cy="5130101"/>
          </a:xfrm>
        </p:spPr>
        <p:txBody>
          <a:bodyPr>
            <a:normAutofit fontScale="92500"/>
          </a:bodyPr>
          <a:lstStyle/>
          <a:p>
            <a:r>
              <a:rPr lang="ru-RU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Требование 1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Дети должны быть хорошо осведомлены об особенностях оценивания любой предлагаемой формы контроля.</a:t>
            </a:r>
          </a:p>
          <a:p>
            <a:r>
              <a:rPr lang="ru-RU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Требование 2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Обязательное предъявление мотива проверочной работы любого типа как определение ее цели: зачем нужна данная работа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</a:p>
          <a:p>
            <a:r>
              <a:rPr lang="ru-RU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Требование 3.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Обязательное коллективное обсуждение результатов выполненной работы.</a:t>
            </a:r>
          </a:p>
          <a:p>
            <a:r>
              <a:rPr lang="ru-RU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Требование 4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Оценивание динамики становления универсального учебного действия.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ru-RU" sz="24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На основном этапе (третий класс) и на завершающем (четвертый класс) необходимо в каждую проверочную работу включать задания на применение УУД. При этом универсальные учебные действия выступают дополнительными объектами оценивания, в приоритете предметные достижения. </a:t>
            </a:r>
            <a:endParaRPr lang="ru-RU" sz="2000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89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2399" y="1086547"/>
            <a:ext cx="85480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</a:rPr>
              <a:t>ФЕДЕРАЛЬНЫЙ ЗАКОН "ОБ ОБРАЗОВАНИИ В РОССИЙСКОЙ ФЕДЕРАЦИИ" от 29.12.2012 N 273-ФЗ (ст. 58, ст. 59)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2398" y="1959820"/>
            <a:ext cx="85480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</a:rPr>
              <a:t>ФГОС НОО (Приказ </a:t>
            </a:r>
            <a:r>
              <a:rPr lang="ru-RU" b="1" dirty="0" err="1">
                <a:solidFill>
                  <a:srgbClr val="000000"/>
                </a:solidFill>
              </a:rPr>
              <a:t>Минпросвещения</a:t>
            </a:r>
            <a:r>
              <a:rPr lang="ru-RU" b="1" dirty="0">
                <a:solidFill>
                  <a:srgbClr val="000000"/>
                </a:solidFill>
              </a:rPr>
              <a:t> России от 31 мая 2021 г. №286)</a:t>
            </a:r>
          </a:p>
          <a:p>
            <a:pPr algn="just"/>
            <a:endParaRPr lang="ru-RU" b="1" dirty="0">
              <a:solidFill>
                <a:srgbClr val="000000"/>
              </a:solidFill>
            </a:endParaRPr>
          </a:p>
          <a:p>
            <a:pPr algn="just"/>
            <a:endParaRPr lang="ru-RU" b="1" dirty="0">
              <a:solidFill>
                <a:srgbClr val="000000"/>
              </a:solidFill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</a:rPr>
              <a:t>ФОП НОО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22398" y="3429000"/>
            <a:ext cx="90146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ПИСЬМО МИНИСТЕРСТВА ПРОСВЕЩЕНИЯ РОССИЙСКОЙ ФЕДЕРАЦИИ от 13 января 2023 г. N 03-49 О НАПРАВЛЕНИИ МЕТОДИЧЕСКИХ РЕКОМЕНДАЦИЙ (МЕТОДИЧЕСКИЕ РЕКОМЕНДАЦИИ ПО СИСТЕМЕ ОЦЕНКИ ДОСТИЖЕНИЯ ОБУЧАЮЩИМИСЯ ПЛАНИРУЕМЫХ РЕЗУЛЬТАТОВ ОСВОЕНИЯ ПРОГРАММ НАЧАЛЬНОГО ОБЩЕГО, ОСНОВНОГО ОБЩЕГО И СРЕДНЕГО ОБЩЕГО ОБРАЗОВАНИЯ)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302" y="273465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6B53D3-136B-7B00-9676-079B621FA9F2}"/>
              </a:ext>
            </a:extLst>
          </p:cNvPr>
          <p:cNvSpPr txBox="1"/>
          <p:nvPr/>
        </p:nvSpPr>
        <p:spPr>
          <a:xfrm>
            <a:off x="1422398" y="5452177"/>
            <a:ext cx="86610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Информационно-методическое письмо об особенностях преподавания учебных предметов на уровне НОО в 2025/2026 учебном году.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3858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50059-8670-21D5-DB24-E3CE72B1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0876" y="202910"/>
            <a:ext cx="9816489" cy="800244"/>
          </a:xfrm>
        </p:spPr>
        <p:txBody>
          <a:bodyPr>
            <a:normAutofit/>
          </a:bodyPr>
          <a:lstStyle/>
          <a:p>
            <a:r>
              <a:rPr lang="ru-RU" b="1" dirty="0"/>
              <a:t>Приоритетная цель ФГОС НОО: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02F3E0-C737-52DE-16A5-826D4A83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758" y="1003154"/>
            <a:ext cx="10298723" cy="2004646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 интеграции изучения учебного предмета с развитием метапредметных умений (освоение терминов и понятий и становление универсальных учебных умений) и реализовывать вклад учебного предмета в личностное развитие обучающегося.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314420-8176-4663-4670-22821616E997}"/>
              </a:ext>
            </a:extLst>
          </p:cNvPr>
          <p:cNvSpPr txBox="1"/>
          <p:nvPr/>
        </p:nvSpPr>
        <p:spPr>
          <a:xfrm>
            <a:off x="1740877" y="3740985"/>
            <a:ext cx="10146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Объектом контрольно-оценочной деятельности </a:t>
            </a:r>
          </a:p>
          <a:p>
            <a:r>
              <a:rPr lang="ru-RU" sz="2800" b="1" dirty="0"/>
              <a:t>являются: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009EF6-97B3-1168-E274-00A87C2B2154}"/>
              </a:ext>
            </a:extLst>
          </p:cNvPr>
          <p:cNvSpPr txBox="1"/>
          <p:nvPr/>
        </p:nvSpPr>
        <p:spPr>
          <a:xfrm>
            <a:off x="1588476" y="4695092"/>
            <a:ext cx="102987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обучения в соответствии с ФГОС  НОО, ФООП и рабочими программами, которые включают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предметные, метапредметные и личностные результаты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41070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84259" y="2364160"/>
            <a:ext cx="37006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независимый контроль и оценка качества образования;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итоговая аттестация.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2604" y="308887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1826" y="963578"/>
            <a:ext cx="4131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/>
              <a:t>Система оценивания: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4835397" y="1589349"/>
            <a:ext cx="807877" cy="28402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716954" y="1605797"/>
            <a:ext cx="812944" cy="28402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529663" y="1856732"/>
            <a:ext cx="1781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/>
              <a:t>ВНУТРЕННЯЯ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937562" y="1931742"/>
            <a:ext cx="13644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/>
              <a:t>ВНЕШНЯЯ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28576" y="2364160"/>
            <a:ext cx="496742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стартовая диагностика;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текущая и тематическая оценки;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промежуточная аттестация;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итоговая оценка;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психолого-педагогическое наблюдение;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внутренний мониторинг образовательных  достижений обучающихся.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6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3870" y="1898004"/>
            <a:ext cx="9596581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Оценка достижения </a:t>
            </a:r>
            <a:r>
              <a:rPr lang="ru-RU" sz="2400" dirty="0" err="1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метапредметных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 результатов осуществляется 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как учителем в ходе текущей и промежуточной оценки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 по учебному предмету, так и 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администрацией образовательной организации в ходе мониторинга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периодичность мониторинга 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устанавливаются решением педагогического совета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организации. </a:t>
            </a:r>
          </a:p>
          <a:p>
            <a:pPr algn="just">
              <a:spcAft>
                <a:spcPts val="6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Инструментарий для оценки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универсальных учебных действий строится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 и может включать диагностические материалы по оценке функциональной грамотности,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регулятивных, коммуникативных и познавательных учебных действий.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22900" y="1097592"/>
            <a:ext cx="6298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Оценка </a:t>
            </a:r>
            <a:r>
              <a:rPr lang="ru-RU" sz="2400" b="1" dirty="0" err="1">
                <a:solidFill>
                  <a:srgbClr val="C00000"/>
                </a:solidFill>
              </a:rPr>
              <a:t>метапредметных</a:t>
            </a:r>
            <a:r>
              <a:rPr lang="ru-RU" sz="2400" b="1" dirty="0"/>
              <a:t> результатов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7709" y="297181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</p:spTree>
    <p:extLst>
      <p:ext uri="{BB962C8B-B14F-4D97-AF65-F5344CB8AC3E}">
        <p14:creationId xmlns:p14="http://schemas.microsoft.com/office/powerpoint/2010/main" val="388557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8908" y="1572489"/>
            <a:ext cx="109196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Оценка предметных результатов освоения ООП НОО осуществляется учителем в ходе процедур текущего, тематического, промежуточного и итогового контроля.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4172" y="944771"/>
            <a:ext cx="6541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Оценка </a:t>
            </a:r>
            <a:r>
              <a:rPr lang="ru-RU" sz="2800" b="1" dirty="0">
                <a:solidFill>
                  <a:srgbClr val="C00000"/>
                </a:solidFill>
              </a:rPr>
              <a:t>предметных</a:t>
            </a:r>
            <a:r>
              <a:rPr lang="ru-RU" sz="2800" b="1" dirty="0"/>
              <a:t> результатов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8908" y="2772818"/>
            <a:ext cx="11095538" cy="4010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Особенности оценки предметных результатов по отдельному учебному предмету фиксируются в приложении к ООП НОО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SchoolBookSanPin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Описание оценки предметных результатов по отдельному учебному предмету должно включать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: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список итоговых планируемых результатов с указанием этапов их формирования и способов оценки (например, текущая /тематическая); устно /письменно/ практика);</a:t>
            </a: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требования к выставлению отметок за промежуточную аттестацию;</a:t>
            </a: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график контрольных мероприятий.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1046" y="224718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</p:spTree>
    <p:extLst>
      <p:ext uri="{BB962C8B-B14F-4D97-AF65-F5344CB8AC3E}">
        <p14:creationId xmlns:p14="http://schemas.microsoft.com/office/powerpoint/2010/main" val="2375394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2109" y="1025260"/>
            <a:ext cx="10049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u="sng" dirty="0"/>
              <a:t>Текущее и тематическое оценивание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42108" y="1515632"/>
            <a:ext cx="105309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u="sng" dirty="0">
                <a:ea typeface="SchoolBookSanPin"/>
                <a:cs typeface="Times New Roman" panose="02020603050405020304" pitchFamily="18" charset="0"/>
              </a:rPr>
              <a:t>Промежуточная аттестация 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обучающихся проводится, начиная со 2 класса, в конце каждого учебного периода по каждому изучаемому учебному предмету.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3504" y="2774545"/>
            <a:ext cx="108044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Промежуточная аттестация обучающихся проводится на основе результатов накопленной оценки и результатов выполнения тематических проверочных работ и фиксируется в классном журнале.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8290" y="4132728"/>
            <a:ext cx="10739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>
                <a:ea typeface="SchoolBookSanPin"/>
              </a:rPr>
              <a:t>Итоговая оценка</a:t>
            </a:r>
            <a:r>
              <a:rPr lang="ru-RU" sz="2000" dirty="0">
                <a:ea typeface="SchoolBookSanPin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является процедурой внутренней оценки образовательной организации и складывается из результатов накопленной оценки и итоговой работы по учебному предмету.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05460" y="224718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20940" y="700918"/>
            <a:ext cx="3950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Оценка </a:t>
            </a:r>
            <a:r>
              <a:rPr lang="ru-RU" sz="2000" b="1" dirty="0">
                <a:solidFill>
                  <a:srgbClr val="C00000"/>
                </a:solidFill>
              </a:rPr>
              <a:t>предметных</a:t>
            </a:r>
            <a:r>
              <a:rPr lang="ru-RU" sz="2000" b="1" dirty="0"/>
              <a:t> результатов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3037" y="5361764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>
                <a:solidFill>
                  <a:srgbClr val="C00000"/>
                </a:solidFill>
              </a:rPr>
              <a:t>ИТОГОВАЯ</a:t>
            </a:r>
          </a:p>
          <a:p>
            <a:r>
              <a:rPr lang="ru-RU" b="1" u="sng" dirty="0">
                <a:solidFill>
                  <a:srgbClr val="C00000"/>
                </a:solidFill>
              </a:rPr>
              <a:t>ОЦЕНКА</a:t>
            </a:r>
          </a:p>
        </p:txBody>
      </p:sp>
      <p:sp>
        <p:nvSpPr>
          <p:cNvPr id="11" name="TextBox 10"/>
          <p:cNvSpPr txBox="1"/>
          <p:nvPr/>
        </p:nvSpPr>
        <p:spPr>
          <a:xfrm rot="10800000">
            <a:off x="4109495" y="5252884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8124" y="5068218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ОЦЕНКА ЗА ГОД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22763" y="5361764"/>
            <a:ext cx="14029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dirty="0"/>
              <a:t>РЕЗУЛЬТАТ </a:t>
            </a:r>
          </a:p>
          <a:p>
            <a:pPr algn="ctr"/>
            <a:r>
              <a:rPr lang="ru-RU" sz="1100" b="1" dirty="0"/>
              <a:t>В СИСТЕМЕ</a:t>
            </a:r>
          </a:p>
          <a:p>
            <a:pPr algn="ctr"/>
            <a:r>
              <a:rPr lang="ru-RU" sz="1100" b="1" dirty="0"/>
              <a:t>НАКОПЛЕННОЙ</a:t>
            </a:r>
          </a:p>
          <a:p>
            <a:pPr algn="ctr"/>
            <a:r>
              <a:rPr lang="ru-RU" sz="1100" b="1" dirty="0"/>
              <a:t>ОЦЕНКИ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9688" y="5361764"/>
            <a:ext cx="13869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dirty="0"/>
              <a:t>ОЦЕНКА ЗА</a:t>
            </a:r>
          </a:p>
          <a:p>
            <a:pPr algn="ctr"/>
            <a:r>
              <a:rPr lang="ru-RU" sz="1100" b="1" dirty="0"/>
              <a:t>ИТОГОВУЮ</a:t>
            </a:r>
          </a:p>
          <a:p>
            <a:pPr algn="ctr"/>
            <a:r>
              <a:rPr lang="ru-RU" sz="1100" b="1" dirty="0"/>
              <a:t>КОНТРОЛЬНУЮ</a:t>
            </a:r>
          </a:p>
          <a:p>
            <a:pPr algn="ctr"/>
            <a:r>
              <a:rPr lang="ru-RU" sz="1100" b="1" dirty="0"/>
              <a:t>РАБОТУ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69960" y="543755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50182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79236" y="1867034"/>
            <a:ext cx="9633527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600"/>
              </a:spcAft>
            </a:pPr>
            <a:r>
              <a:rPr lang="ru-RU" sz="2800" b="1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Стартовая диагностика</a:t>
            </a: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проводится администрацией образовательной организации</a:t>
            </a: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 с целью оценки готовности к обучению на уровне начального общего образования.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600"/>
              </a:spcAft>
            </a:pPr>
            <a:r>
              <a:rPr lang="ru-RU" sz="2800" b="1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 Стартовая диагностика </a:t>
            </a: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проводится в начале 1 класса и выступает как основа (точка отсчёта) для оценки динамики образовательных достижений обучающихся. Объектом оценки в рамках стартовой диагностики является </a:t>
            </a:r>
            <a:r>
              <a:rPr lang="ru-RU" sz="2800" dirty="0" err="1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сформированность</a:t>
            </a:r>
            <a:r>
              <a:rPr lang="ru-RU" sz="2800" dirty="0">
                <a:latin typeface="Times New Roman" panose="02020603050405020304" pitchFamily="18" charset="0"/>
                <a:ea typeface="SchoolBookSanPin"/>
                <a:cs typeface="Times New Roman" panose="02020603050405020304" pitchFamily="18" charset="0"/>
              </a:rPr>
              <a:t> предпосылок учебной деятельности, готовность к овладению чтением, грамотой и счётом.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9964" y="594050"/>
            <a:ext cx="1026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/>
              <a:t>СИСТЕМА ОЦЕНИВАНИЯ РЕЗУЛЬТАТОВ ОСВОЕНИЯ ФОП НОО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66650" y="1189472"/>
            <a:ext cx="3983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solidFill>
                  <a:srgbClr val="C00000"/>
                </a:solidFill>
              </a:rPr>
              <a:t>Стартовая диагностика</a:t>
            </a:r>
          </a:p>
        </p:txBody>
      </p:sp>
    </p:spTree>
    <p:extLst>
      <p:ext uri="{BB962C8B-B14F-4D97-AF65-F5344CB8AC3E}">
        <p14:creationId xmlns:p14="http://schemas.microsoft.com/office/powerpoint/2010/main" val="341615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9748" y="1815491"/>
            <a:ext cx="8856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ФОП НОО: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стартовая диагностика(1 класс);</a:t>
            </a:r>
          </a:p>
          <a:p>
            <a:pPr marL="285750" indent="-285750">
              <a:buFontTx/>
              <a:buChar char="-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текущее, тематическое, промежуточное, итоговое оценивание;</a:t>
            </a:r>
          </a:p>
          <a:p>
            <a:pPr marL="285750" indent="-285750">
              <a:buFontTx/>
              <a:buChar char="-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портфолио;</a:t>
            </a:r>
          </a:p>
          <a:p>
            <a:pPr marL="285750" indent="-285750">
              <a:buFontTx/>
              <a:buChar char="-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итоговая аттестация (4 класс).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670" y="305169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1998" y="586722"/>
            <a:ext cx="7802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u="sng" dirty="0"/>
              <a:t>СИСТЕМА ОЦЕНИВАНИЯ РЕЗУЛЬТАТОВ ОСВОЕНИЯ </a:t>
            </a:r>
          </a:p>
          <a:p>
            <a:pPr algn="ctr"/>
            <a:r>
              <a:rPr lang="ru-RU" sz="2400" b="1" u="sng" dirty="0"/>
              <a:t>ФОП НОО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32985" y="3805114"/>
            <a:ext cx="3259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внешние мониторинги</a:t>
            </a:r>
          </a:p>
        </p:txBody>
      </p:sp>
    </p:spTree>
    <p:extLst>
      <p:ext uri="{BB962C8B-B14F-4D97-AF65-F5344CB8AC3E}">
        <p14:creationId xmlns:p14="http://schemas.microsoft.com/office/powerpoint/2010/main" val="49317681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832</Words>
  <Application>Microsoft Office PowerPoint</Application>
  <PresentationFormat>Широкоэкранный</PresentationFormat>
  <Paragraphs>88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Aptos</vt:lpstr>
      <vt:lpstr>Arial</vt:lpstr>
      <vt:lpstr>Century Gothic</vt:lpstr>
      <vt:lpstr>SchoolBookSanPin</vt:lpstr>
      <vt:lpstr>Times New Roman</vt:lpstr>
      <vt:lpstr>Wingdings 3</vt:lpstr>
      <vt:lpstr>Легкий дым</vt:lpstr>
      <vt:lpstr>1_Легкий дым</vt:lpstr>
      <vt:lpstr>Контрольно-оценочная система в начальной школе  в соответствии с новыми нормами</vt:lpstr>
      <vt:lpstr>Презентация PowerPoint</vt:lpstr>
      <vt:lpstr>Приоритетная цель ФГОС НОО: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Принципы текущего оценивания</vt:lpstr>
      <vt:lpstr>Требования к организации и проведению текущего оценивания на уровне НОО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Елена Медведева</dc:creator>
  <cp:lastModifiedBy>Елена Медведева</cp:lastModifiedBy>
  <cp:revision>4</cp:revision>
  <dcterms:created xsi:type="dcterms:W3CDTF">2025-10-29T11:47:09Z</dcterms:created>
  <dcterms:modified xsi:type="dcterms:W3CDTF">2026-04-21T11:51:18Z</dcterms:modified>
</cp:coreProperties>
</file>