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5" r:id="rId6"/>
    <p:sldId id="263" r:id="rId7"/>
    <p:sldId id="260" r:id="rId8"/>
    <p:sldId id="261" r:id="rId9"/>
    <p:sldId id="262" r:id="rId10"/>
    <p:sldId id="264" r:id="rId11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1F1B5C8-E96C-441E-B31F-491A4FD56992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58036D-4E90-4445-8D2D-628A6538866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961827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8928C5-7222-461F-9FB0-7FCF2139312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30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724956"/>
            <a:ext cx="5486400" cy="447627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9448185"/>
            <a:ext cx="2971800" cy="49736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267CA-94F2-443A-8707-BA048C034B4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154272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EB267CA-94F2-443A-8707-BA048C034B4E}" type="slidenum">
              <a:rPr lang="ru-RU" smtClean="0"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1165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31.03.2024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ru-RU" sz="5400" dirty="0" smtClean="0"/>
              <a:t>Приёмы р</a:t>
            </a:r>
            <a:r>
              <a:rPr lang="ru-RU" sz="5400" dirty="0" smtClean="0"/>
              <a:t>аботы</a:t>
            </a:r>
            <a:br>
              <a:rPr lang="ru-RU" sz="5400" dirty="0" smtClean="0"/>
            </a:br>
            <a:r>
              <a:rPr lang="ru-RU" sz="5400" dirty="0" smtClean="0"/>
              <a:t> </a:t>
            </a:r>
            <a:r>
              <a:rPr lang="ru-RU" sz="5400" dirty="0" smtClean="0"/>
              <a:t>с </a:t>
            </a:r>
            <a:r>
              <a:rPr lang="ru-RU" sz="5400" dirty="0" smtClean="0"/>
              <a:t>текстами </a:t>
            </a:r>
            <a:r>
              <a:rPr lang="ru-RU" sz="5400" dirty="0" smtClean="0"/>
              <a:t>ЕГЭ</a:t>
            </a:r>
            <a:endParaRPr lang="ru-RU" sz="54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304856" cy="2351112"/>
          </a:xfrm>
        </p:spPr>
        <p:txBody>
          <a:bodyPr>
            <a:normAutofit/>
          </a:bodyPr>
          <a:lstStyle/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Коростелева Оксана Юрьевна,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учитель русского языка и литературы </a:t>
            </a:r>
          </a:p>
          <a:p>
            <a:pPr algn="r"/>
            <a:r>
              <a:rPr lang="ru-RU" sz="2400" dirty="0" smtClean="0">
                <a:solidFill>
                  <a:schemeClr val="tx1"/>
                </a:solidFill>
              </a:rPr>
              <a:t>МАОУ «Школа №13»  ГО «город Ирбит»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99282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Приём «Полная </a:t>
            </a:r>
            <a:r>
              <a:rPr lang="ru-RU" b="1" dirty="0" smtClean="0"/>
              <a:t>Ж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4098" name="Picture 2" descr="https://avatars.dzeninfra.ru/get-zen_doc/1679483/pub_5ee1d652e399a224a2f04934_5ee1dbdd45d379256bf01234/scale_240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3608" y="1196752"/>
            <a:ext cx="7010400" cy="5257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4860032" y="5949280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dirty="0" smtClean="0"/>
              <a:t>                                      </a:t>
            </a:r>
            <a:r>
              <a:rPr lang="ru-RU" sz="2400" dirty="0" err="1" smtClean="0"/>
              <a:t>Умскул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5466168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91680" y="4293096"/>
            <a:ext cx="6995120" cy="1833067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ru-RU" i="1" dirty="0" smtClean="0"/>
              <a:t>Прежде чем начать писать, я задаю себе три вопроса: что хочу писать, как написать и для чего написать</a:t>
            </a:r>
          </a:p>
          <a:p>
            <a:pPr marL="0" indent="0" algn="r">
              <a:buNone/>
            </a:pPr>
            <a:r>
              <a:rPr lang="ru-RU" sz="2600" dirty="0" smtClean="0"/>
              <a:t>Максим Горький</a:t>
            </a:r>
          </a:p>
        </p:txBody>
      </p:sp>
      <p:pic>
        <p:nvPicPr>
          <p:cNvPr id="1026" name="Picture 2" descr="https://rosspectr.ru/wp-content/uploads/4/4/2/4422355e106e88ebf50d527b68169618.jpe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59632" y="836712"/>
            <a:ext cx="5962594" cy="332712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38873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      ЧТО?           КАК?             ДЛЯ ЧЕГО?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863365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764704"/>
            <a:ext cx="8219256" cy="5361459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4000" dirty="0" smtClean="0"/>
              <a:t>      ЧТО?           КАК?             ДЛЯ ЧЕГО?</a:t>
            </a:r>
            <a:endParaRPr lang="ru-RU" sz="4000" dirty="0"/>
          </a:p>
        </p:txBody>
      </p:sp>
      <p:sp>
        <p:nvSpPr>
          <p:cNvPr id="2" name="Стрелка вниз 1"/>
          <p:cNvSpPr/>
          <p:nvPr/>
        </p:nvSpPr>
        <p:spPr>
          <a:xfrm>
            <a:off x="1763688" y="1556792"/>
            <a:ext cx="216024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Стрелка вниз 3"/>
          <p:cNvSpPr/>
          <p:nvPr/>
        </p:nvSpPr>
        <p:spPr>
          <a:xfrm>
            <a:off x="6804248" y="1571664"/>
            <a:ext cx="216024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вниз 4"/>
          <p:cNvSpPr/>
          <p:nvPr/>
        </p:nvSpPr>
        <p:spPr>
          <a:xfrm>
            <a:off x="3995936" y="1571664"/>
            <a:ext cx="216024" cy="136815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TextBox 6"/>
          <p:cNvSpPr txBox="1"/>
          <p:nvPr/>
        </p:nvSpPr>
        <p:spPr>
          <a:xfrm>
            <a:off x="755576" y="3284984"/>
            <a:ext cx="230425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Научиться </a:t>
            </a:r>
          </a:p>
          <a:p>
            <a:r>
              <a:rPr lang="ru-RU" sz="2800" dirty="0" smtClean="0"/>
              <a:t>понимать </a:t>
            </a:r>
          </a:p>
          <a:p>
            <a:r>
              <a:rPr lang="ru-RU" sz="2800" dirty="0" smtClean="0"/>
              <a:t>текст</a:t>
            </a:r>
            <a:endParaRPr lang="ru-RU"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2915816" y="3284984"/>
            <a:ext cx="2734032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Знать строение текста сочинения ЕГЭ</a:t>
            </a:r>
            <a:endParaRPr lang="ru-RU" sz="2800" dirty="0"/>
          </a:p>
        </p:txBody>
      </p:sp>
      <p:sp>
        <p:nvSpPr>
          <p:cNvPr id="9" name="TextBox 8"/>
          <p:cNvSpPr txBox="1"/>
          <p:nvPr/>
        </p:nvSpPr>
        <p:spPr>
          <a:xfrm>
            <a:off x="5868144" y="3284984"/>
            <a:ext cx="266429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/>
              <a:t>Уметь выразить </a:t>
            </a:r>
          </a:p>
          <a:p>
            <a:r>
              <a:rPr lang="ru-RU" sz="2800" dirty="0" smtClean="0"/>
              <a:t>свою мысль</a:t>
            </a:r>
            <a:endParaRPr lang="ru-RU" sz="2800" dirty="0"/>
          </a:p>
        </p:txBody>
      </p:sp>
      <p:sp>
        <p:nvSpPr>
          <p:cNvPr id="10" name="Стрелка вниз 9"/>
          <p:cNvSpPr/>
          <p:nvPr/>
        </p:nvSpPr>
        <p:spPr>
          <a:xfrm>
            <a:off x="1717969" y="4703099"/>
            <a:ext cx="153731" cy="67011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низ 11"/>
          <p:cNvSpPr/>
          <p:nvPr/>
        </p:nvSpPr>
        <p:spPr>
          <a:xfrm>
            <a:off x="4058229" y="4661520"/>
            <a:ext cx="153731" cy="71169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3" name="Стрелка вниз 12"/>
          <p:cNvSpPr/>
          <p:nvPr/>
        </p:nvSpPr>
        <p:spPr>
          <a:xfrm>
            <a:off x="6997412" y="4617260"/>
            <a:ext cx="202880" cy="75595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782249" y="5344003"/>
            <a:ext cx="2025170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Диалог </a:t>
            </a:r>
          </a:p>
          <a:p>
            <a:r>
              <a:rPr lang="ru-RU" sz="3600" dirty="0" smtClean="0">
                <a:solidFill>
                  <a:srgbClr val="FF0000"/>
                </a:solidFill>
              </a:rPr>
              <a:t>с текстом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3059832" y="5661248"/>
            <a:ext cx="216024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dirty="0" smtClean="0">
                <a:solidFill>
                  <a:srgbClr val="FF0000"/>
                </a:solidFill>
              </a:rPr>
              <a:t>Редактор</a:t>
            </a:r>
            <a:endParaRPr lang="ru-RU" sz="3600" dirty="0">
              <a:solidFill>
                <a:srgbClr val="FF0000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870400" y="5569295"/>
            <a:ext cx="201048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Сюрприз 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16" name="AutoShape 4" descr="https://klike.net/uploads/posts/2022-08/1659592374_26.jp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7" name="AutoShape 6" descr="https://klike.net/uploads/posts/2022-08/1659592374_26.jpg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sp>
        <p:nvSpPr>
          <p:cNvPr id="18" name="AutoShape 8" descr="https://klike.net/uploads/posts/2022-08/1659592374_26.jpg"/>
          <p:cNvSpPr>
            <a:spLocks noChangeAspect="1" noChangeArrowheads="1"/>
          </p:cNvSpPr>
          <p:nvPr/>
        </p:nvSpPr>
        <p:spPr bwMode="auto">
          <a:xfrm>
            <a:off x="460375" y="1603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ru-RU"/>
          </a:p>
        </p:txBody>
      </p:sp>
      <p:pic>
        <p:nvPicPr>
          <p:cNvPr id="3081" name="Picture 9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252" t="14159" r="38531" b="12738"/>
          <a:stretch/>
        </p:blipFill>
        <p:spPr bwMode="auto">
          <a:xfrm>
            <a:off x="7740352" y="5388405"/>
            <a:ext cx="849262" cy="82722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850447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>
            <a:normAutofit fontScale="90000"/>
          </a:bodyPr>
          <a:lstStyle/>
          <a:p>
            <a:r>
              <a:rPr lang="ru-RU" dirty="0"/>
              <a:t>Приём «Диалог с текстом»</a:t>
            </a:r>
            <a:br>
              <a:rPr lang="ru-RU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052736"/>
            <a:ext cx="8291264" cy="5328592"/>
          </a:xfrm>
        </p:spPr>
        <p:txBody>
          <a:bodyPr>
            <a:normAutofit fontScale="85000" lnSpcReduction="20000"/>
          </a:bodyPr>
          <a:lstStyle/>
          <a:p>
            <a:r>
              <a:rPr lang="ru-RU" dirty="0"/>
              <a:t>Диалог с текстом — это приём активного вычитывания текстовой </a:t>
            </a:r>
            <a:r>
              <a:rPr lang="ru-RU" dirty="0" smtClean="0"/>
              <a:t>информации.</a:t>
            </a:r>
          </a:p>
          <a:p>
            <a:pPr marL="0" indent="0">
              <a:buNone/>
            </a:pPr>
            <a:r>
              <a:rPr lang="ru-RU" dirty="0"/>
              <a:t>	</a:t>
            </a:r>
            <a:r>
              <a:rPr lang="ru-RU" dirty="0" smtClean="0"/>
              <a:t>Он </a:t>
            </a:r>
            <a:r>
              <a:rPr lang="ru-RU" dirty="0"/>
              <a:t>включает в себя следующие </a:t>
            </a:r>
            <a:r>
              <a:rPr lang="ru-RU" u="sng" dirty="0"/>
              <a:t>операции</a:t>
            </a:r>
            <a:r>
              <a:rPr lang="ru-RU" dirty="0"/>
              <a:t>:</a:t>
            </a:r>
          </a:p>
          <a:p>
            <a:r>
              <a:rPr lang="ru-RU" dirty="0"/>
              <a:t>Поиск непонятного в тексте и формулировка вопросов.</a:t>
            </a:r>
          </a:p>
          <a:p>
            <a:r>
              <a:rPr lang="ru-RU" dirty="0"/>
              <a:t>Вероятностное прогнозирование ответов на возникший вопрос или дальнейшего содержания текста.</a:t>
            </a:r>
          </a:p>
          <a:p>
            <a:r>
              <a:rPr lang="ru-RU" dirty="0"/>
              <a:t>Самоконтроль (проверка своих предположений по тексту).</a:t>
            </a:r>
          </a:p>
          <a:p>
            <a:pPr marL="0" indent="0">
              <a:buNone/>
            </a:pPr>
            <a:r>
              <a:rPr lang="ru-RU" dirty="0" smtClean="0"/>
              <a:t>   </a:t>
            </a:r>
          </a:p>
          <a:p>
            <a:pPr marL="0" indent="0">
              <a:buNone/>
            </a:pPr>
            <a:r>
              <a:rPr lang="ru-RU" dirty="0" smtClean="0"/>
              <a:t>	Диалог </a:t>
            </a:r>
            <a:r>
              <a:rPr lang="ru-RU" dirty="0"/>
              <a:t>с текстом позволяет читателю понять позицию автора, вникнуть в суть произведения, раскрыть его смысл</a:t>
            </a:r>
            <a:r>
              <a:rPr lang="ru-RU" dirty="0" smtClean="0"/>
              <a:t>.</a:t>
            </a:r>
          </a:p>
          <a:p>
            <a:pPr marL="0" indent="0">
              <a:buNone/>
            </a:pPr>
            <a:endParaRPr lang="ru-RU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353628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Приём «Диалог с текстом»</a:t>
            </a:r>
            <a:br>
              <a:rPr lang="ru-RU" dirty="0" smtClean="0"/>
            </a:br>
            <a:r>
              <a:rPr lang="ru-RU" sz="3600" dirty="0" smtClean="0"/>
              <a:t>Вопросы к тексту</a:t>
            </a:r>
            <a:endParaRPr lang="ru-RU" sz="36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70673027"/>
              </p:ext>
            </p:extLst>
          </p:nvPr>
        </p:nvGraphicFramePr>
        <p:xfrm>
          <a:off x="457200" y="1600200"/>
          <a:ext cx="8291264" cy="285121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145632"/>
                <a:gridCol w="4145632"/>
              </a:tblGrid>
              <a:tr h="532656">
                <a:tc>
                  <a:txBody>
                    <a:bodyPr/>
                    <a:lstStyle/>
                    <a:p>
                      <a:r>
                        <a:rPr lang="ru-RU" dirty="0" smtClean="0"/>
                        <a:t>Составь вопросы к тексту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Запиши ответ на вопрос</a:t>
                      </a:r>
                      <a:r>
                        <a:rPr lang="ru-RU" baseline="0" dirty="0" smtClean="0"/>
                        <a:t> к тексту</a:t>
                      </a:r>
                      <a:endParaRPr lang="ru-RU" dirty="0"/>
                    </a:p>
                  </a:txBody>
                  <a:tcPr/>
                </a:tc>
              </a:tr>
              <a:tr h="2318556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</a:t>
                      </a:r>
                    </a:p>
                    <a:p>
                      <a:r>
                        <a:rPr lang="ru-RU" dirty="0" smtClean="0"/>
                        <a:t>3.</a:t>
                      </a:r>
                    </a:p>
                    <a:p>
                      <a:r>
                        <a:rPr lang="ru-RU" dirty="0" smtClean="0"/>
                        <a:t>И т.д.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9018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-99392"/>
            <a:ext cx="8229600" cy="1008112"/>
          </a:xfrm>
        </p:spPr>
        <p:txBody>
          <a:bodyPr/>
          <a:lstStyle/>
          <a:p>
            <a:r>
              <a:rPr lang="ru-RU" dirty="0" smtClean="0"/>
              <a:t>Приём «Диалог с текстом»</a:t>
            </a:r>
            <a:endParaRPr lang="ru-RU" dirty="0"/>
          </a:p>
        </p:txBody>
      </p:sp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406129233"/>
              </p:ext>
            </p:extLst>
          </p:nvPr>
        </p:nvGraphicFramePr>
        <p:xfrm>
          <a:off x="251520" y="836712"/>
          <a:ext cx="8784976" cy="59222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088232"/>
                <a:gridCol w="2448272"/>
                <a:gridCol w="4248472"/>
              </a:tblGrid>
              <a:tr h="890490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План в вопросах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Ключевые слова</a:t>
                      </a:r>
                    </a:p>
                    <a:p>
                      <a:pPr algn="ctr"/>
                      <a:r>
                        <a:rPr lang="ru-RU" dirty="0" smtClean="0"/>
                        <a:t>(основные мысли)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«Индивидуальные» слова</a:t>
                      </a:r>
                    </a:p>
                    <a:p>
                      <a:pPr algn="ctr"/>
                      <a:r>
                        <a:rPr lang="ru-RU" dirty="0" smtClean="0"/>
                        <a:t>(детали)</a:t>
                      </a:r>
                      <a:endParaRPr lang="ru-RU" dirty="0"/>
                    </a:p>
                  </a:txBody>
                  <a:tcPr/>
                </a:tc>
              </a:tr>
              <a:tr h="3141958">
                <a:tc>
                  <a:txBody>
                    <a:bodyPr/>
                    <a:lstStyle/>
                    <a:p>
                      <a:r>
                        <a:rPr lang="ru-RU" dirty="0" smtClean="0"/>
                        <a:t>1.</a:t>
                      </a:r>
                    </a:p>
                    <a:p>
                      <a:r>
                        <a:rPr lang="ru-RU" dirty="0" smtClean="0"/>
                        <a:t>2.</a:t>
                      </a:r>
                    </a:p>
                    <a:p>
                      <a:r>
                        <a:rPr lang="ru-RU" dirty="0" smtClean="0"/>
                        <a:t>3.</a:t>
                      </a:r>
                    </a:p>
                    <a:p>
                      <a:r>
                        <a:rPr lang="ru-RU" dirty="0" smtClean="0"/>
                        <a:t>4.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ru-RU" u="sng" dirty="0" smtClean="0"/>
                        <a:t>Внешняя деталь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/>
                        <a:t>Интерьер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/>
                        <a:t>Пейзаж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/>
                        <a:t>Предмет/вещь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dirty="0" smtClean="0"/>
                        <a:t>Бытовая</a:t>
                      </a:r>
                      <a:r>
                        <a:rPr lang="ru-RU" baseline="0" dirty="0" smtClean="0"/>
                        <a:t> деталь(жилище, еда, привычки)</a:t>
                      </a:r>
                    </a:p>
                    <a:p>
                      <a:pPr marL="342900" indent="-342900">
                        <a:buAutoNum type="arabicPeriod"/>
                      </a:pPr>
                      <a:r>
                        <a:rPr lang="ru-RU" baseline="0" dirty="0" smtClean="0"/>
                        <a:t>Портрет</a:t>
                      </a:r>
                    </a:p>
                    <a:p>
                      <a:pPr marL="0" indent="0">
                        <a:buNone/>
                      </a:pPr>
                      <a:r>
                        <a:rPr lang="ru-RU" u="sng" baseline="0" dirty="0" smtClean="0"/>
                        <a:t>Психологическая деталь</a:t>
                      </a:r>
                      <a:r>
                        <a:rPr lang="ru-RU" baseline="0" dirty="0" smtClean="0"/>
                        <a:t>:</a:t>
                      </a:r>
                    </a:p>
                    <a:p>
                      <a:pPr marL="0" indent="0">
                        <a:buNone/>
                      </a:pPr>
                      <a:r>
                        <a:rPr lang="ru-RU" baseline="0" dirty="0" smtClean="0"/>
                        <a:t>1. состояние внутреннего мира героя</a:t>
                      </a:r>
                    </a:p>
                    <a:p>
                      <a:pPr marL="0" indent="0">
                        <a:buNone/>
                      </a:pPr>
                      <a:r>
                        <a:rPr lang="ru-RU" baseline="0" dirty="0" smtClean="0"/>
                        <a:t>2. Движение мысли, помыслы, желания</a:t>
                      </a:r>
                    </a:p>
                    <a:p>
                      <a:pPr marL="0" indent="0">
                        <a:buNone/>
                      </a:pPr>
                      <a:r>
                        <a:rPr lang="ru-RU" baseline="0" dirty="0" smtClean="0"/>
                        <a:t>3. Страхи, фобии, мании</a:t>
                      </a:r>
                    </a:p>
                  </a:txBody>
                  <a:tcPr/>
                </a:tc>
              </a:tr>
              <a:tr h="361143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Аннотация</a:t>
                      </a:r>
                    </a:p>
                    <a:p>
                      <a:r>
                        <a:rPr lang="ru-RU" sz="1600" dirty="0" smtClean="0"/>
                        <a:t>(кратко!   о чём текст?)</a:t>
                      </a:r>
                    </a:p>
                    <a:p>
                      <a:endParaRPr lang="ru-RU" dirty="0" smtClean="0"/>
                    </a:p>
                    <a:p>
                      <a:pPr algn="ctr"/>
                      <a:r>
                        <a:rPr lang="ru-RU" dirty="0" smtClean="0"/>
                        <a:t>«Письмо  маме»</a:t>
                      </a: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 </a:t>
                      </a:r>
                      <a:r>
                        <a:rPr lang="ru-RU" sz="2400" dirty="0" smtClean="0"/>
                        <a:t>Краткий пересказ</a:t>
                      </a:r>
                    </a:p>
                    <a:p>
                      <a:pPr algn="l"/>
                      <a:r>
                        <a:rPr lang="ru-RU" sz="1600" dirty="0" smtClean="0"/>
                        <a:t>( что говорится </a:t>
                      </a:r>
                      <a:r>
                        <a:rPr lang="ru-RU" sz="1600" baseline="0" dirty="0" smtClean="0"/>
                        <a:t> в </a:t>
                      </a:r>
                      <a:r>
                        <a:rPr lang="ru-RU" sz="1600" dirty="0" smtClean="0"/>
                        <a:t>тексте?)</a:t>
                      </a:r>
                    </a:p>
                    <a:p>
                      <a:endParaRPr lang="ru-RU" dirty="0" smtClean="0"/>
                    </a:p>
                    <a:p>
                      <a:r>
                        <a:rPr lang="ru-RU" dirty="0" smtClean="0"/>
                        <a:t>«Помоги другу перед уроком»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 smtClean="0"/>
                        <a:t>Пересказ</a:t>
                      </a:r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endParaRPr lang="ru-RU" sz="2400" dirty="0" smtClean="0"/>
                    </a:p>
                    <a:p>
                      <a:pPr algn="ctr"/>
                      <a:r>
                        <a:rPr lang="ru-RU" sz="1800" dirty="0" smtClean="0"/>
                        <a:t>«Подготовься к</a:t>
                      </a:r>
                      <a:r>
                        <a:rPr lang="ru-RU" sz="1800" baseline="0" dirty="0" smtClean="0"/>
                        <a:t> уроку сам»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8" name="Прямая со стрелкой 7"/>
          <p:cNvCxnSpPr/>
          <p:nvPr/>
        </p:nvCxnSpPr>
        <p:spPr>
          <a:xfrm>
            <a:off x="1403648" y="5589240"/>
            <a:ext cx="0" cy="36004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 стрелкой 9"/>
          <p:cNvCxnSpPr/>
          <p:nvPr/>
        </p:nvCxnSpPr>
        <p:spPr>
          <a:xfrm>
            <a:off x="3490752" y="5853232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948264" y="5301208"/>
            <a:ext cx="0" cy="64807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61738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Приём «Редактор»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600200"/>
            <a:ext cx="8435280" cy="4709120"/>
          </a:xfrm>
        </p:spPr>
        <p:txBody>
          <a:bodyPr>
            <a:normAutofit fontScale="92500" lnSpcReduction="10000"/>
          </a:bodyPr>
          <a:lstStyle/>
          <a:p>
            <a:r>
              <a:rPr lang="ru-RU" dirty="0" smtClean="0"/>
              <a:t>Составить текст сочинения  по образцу</a:t>
            </a:r>
          </a:p>
          <a:p>
            <a:r>
              <a:rPr lang="ru-RU" dirty="0"/>
              <a:t>Из элементов собрать </a:t>
            </a:r>
            <a:r>
              <a:rPr lang="ru-RU" dirty="0" smtClean="0"/>
              <a:t>текст сочинения, </a:t>
            </a:r>
            <a:r>
              <a:rPr lang="ru-RU" dirty="0"/>
              <a:t>соответствующий критериям ОГЭ, ЕГЭ</a:t>
            </a:r>
          </a:p>
          <a:p>
            <a:r>
              <a:rPr lang="ru-RU" dirty="0"/>
              <a:t>Самостоятельно добавить/изменить </a:t>
            </a:r>
            <a:r>
              <a:rPr lang="ru-RU" dirty="0" smtClean="0"/>
              <a:t>элементы сочинения</a:t>
            </a:r>
          </a:p>
          <a:p>
            <a:r>
              <a:rPr lang="ru-RU" dirty="0" smtClean="0"/>
              <a:t>Найти лишнее</a:t>
            </a:r>
            <a:endParaRPr lang="ru-RU" dirty="0"/>
          </a:p>
          <a:p>
            <a:r>
              <a:rPr lang="ru-RU" dirty="0"/>
              <a:t>Оценить с позиции эксперта чужую работу, а затем сравнить с баллами за работу настоящего эксперта </a:t>
            </a:r>
            <a:endParaRPr lang="ru-RU" dirty="0" smtClean="0"/>
          </a:p>
          <a:p>
            <a:pPr marL="0" indent="0">
              <a:buNone/>
            </a:pPr>
            <a:r>
              <a:rPr lang="ru-RU" dirty="0"/>
              <a:t> </a:t>
            </a:r>
            <a:r>
              <a:rPr lang="ru-RU" sz="2400" dirty="0" smtClean="0">
                <a:solidFill>
                  <a:srgbClr val="FF0000"/>
                </a:solidFill>
              </a:rPr>
              <a:t>( Использовать  в работе Методические рекомендации ФИПИ)</a:t>
            </a:r>
            <a:endParaRPr lang="ru-RU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8161135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</a:rPr>
              <a:t>Сюрприз</a:t>
            </a:r>
            <a:endParaRPr lang="ru-RU" b="1" i="1" dirty="0">
              <a:solidFill>
                <a:srgbClr val="FF0000"/>
              </a:solidFill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63688" y="5013176"/>
            <a:ext cx="6264696" cy="1112987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i="1" dirty="0" smtClean="0"/>
              <a:t>Заговори, чтобы я тебя увидел</a:t>
            </a:r>
          </a:p>
          <a:p>
            <a:pPr marL="0" indent="0" algn="r">
              <a:buNone/>
            </a:pPr>
            <a:r>
              <a:rPr lang="ru-RU" sz="2800" dirty="0" smtClean="0"/>
              <a:t>Сократ</a:t>
            </a:r>
            <a:endParaRPr lang="ru-RU" sz="2800" dirty="0"/>
          </a:p>
        </p:txBody>
      </p:sp>
      <p:pic>
        <p:nvPicPr>
          <p:cNvPr id="2050" name="Picture 2" descr="https://panorama.pub/storage/da/f5/616ea039077e2069d3124849d84b/previews/1343-meta-image-1600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1196752"/>
            <a:ext cx="5580101" cy="37212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03226759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154</TotalTime>
  <Words>281</Words>
  <Application>Microsoft Office PowerPoint</Application>
  <PresentationFormat>Экран (4:3)</PresentationFormat>
  <Paragraphs>78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Приёмы работы  с текстами ЕГЭ</vt:lpstr>
      <vt:lpstr>Презентация PowerPoint</vt:lpstr>
      <vt:lpstr>Презентация PowerPoint</vt:lpstr>
      <vt:lpstr>Презентация PowerPoint</vt:lpstr>
      <vt:lpstr>Приём «Диалог с текстом» </vt:lpstr>
      <vt:lpstr>Приём «Диалог с текстом» Вопросы к тексту</vt:lpstr>
      <vt:lpstr>Приём «Диалог с текстом»</vt:lpstr>
      <vt:lpstr>Приём «Редактор»</vt:lpstr>
      <vt:lpstr>Сюрприз</vt:lpstr>
      <vt:lpstr>Приём «Полная Ж»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Работа с текстом ЕГЭ</dc:title>
  <dc:creator>User</dc:creator>
  <cp:lastModifiedBy>User</cp:lastModifiedBy>
  <cp:revision>9</cp:revision>
  <cp:lastPrinted>2024-03-31T07:09:45Z</cp:lastPrinted>
  <dcterms:created xsi:type="dcterms:W3CDTF">2024-03-29T13:27:47Z</dcterms:created>
  <dcterms:modified xsi:type="dcterms:W3CDTF">2024-03-31T07:10:14Z</dcterms:modified>
</cp:coreProperties>
</file>