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70" r:id="rId11"/>
    <p:sldId id="271" r:id="rId12"/>
    <p:sldId id="272" r:id="rId13"/>
    <p:sldId id="27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166A7-5F4D-4586-BD8B-42D8E6316E2B}" v="3" dt="2025-10-30T20:38:17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Наталия Стругова" userId="6c329187b8038b0d" providerId="LiveId" clId="{525B0226-526D-4AB7-B65D-3883E4926D56}"/>
    <pc:docChg chg="custSel modSld">
      <pc:chgData name="Наталия Стругова" userId="6c329187b8038b0d" providerId="LiveId" clId="{525B0226-526D-4AB7-B65D-3883E4926D56}" dt="2025-10-30T20:40:01.219" v="103" actId="20577"/>
      <pc:docMkLst>
        <pc:docMk/>
      </pc:docMkLst>
      <pc:sldChg chg="modSp mod">
        <pc:chgData name="Наталия Стругова" userId="6c329187b8038b0d" providerId="LiveId" clId="{525B0226-526D-4AB7-B65D-3883E4926D56}" dt="2025-10-30T20:40:01.219" v="103" actId="20577"/>
        <pc:sldMkLst>
          <pc:docMk/>
          <pc:sldMk cId="0" sldId="256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40:01.219" v="10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57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7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58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8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59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9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60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0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Наталия Стругова" userId="6c329187b8038b0d" providerId="LiveId" clId="{525B0226-526D-4AB7-B65D-3883E4926D56}" dt="2025-10-30T20:38:17.941" v="21"/>
        <pc:sldMkLst>
          <pc:docMk/>
          <pc:sldMk cId="0" sldId="261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1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62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2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63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3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Наталия Стругова" userId="6c329187b8038b0d" providerId="LiveId" clId="{525B0226-526D-4AB7-B65D-3883E4926D56}" dt="2025-10-30T20:38:17.941" v="21"/>
        <pc:sldMkLst>
          <pc:docMk/>
          <pc:sldMk cId="0" sldId="264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4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Наталия Стругова" userId="6c329187b8038b0d" providerId="LiveId" clId="{525B0226-526D-4AB7-B65D-3883E4926D56}" dt="2025-10-30T20:38:17.941" v="21"/>
        <pc:sldMkLst>
          <pc:docMk/>
          <pc:sldMk cId="0" sldId="265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5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5"/>
            <ac:spMk id="3" creationId="{00000000-0000-0000-0000-000000000000}"/>
          </ac:spMkLst>
        </pc:spChg>
      </pc:sldChg>
      <pc:sldChg chg="modSp">
        <pc:chgData name="Наталия Стругова" userId="6c329187b8038b0d" providerId="LiveId" clId="{525B0226-526D-4AB7-B65D-3883E4926D56}" dt="2025-10-30T20:38:17.941" v="21"/>
        <pc:sldMkLst>
          <pc:docMk/>
          <pc:sldMk cId="0" sldId="266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6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6"/>
            <ac:spMk id="3" creationId="{00000000-0000-0000-0000-000000000000}"/>
          </ac:spMkLst>
        </pc:spChg>
      </pc:sldChg>
      <pc:sldChg chg="modSp">
        <pc:chgData name="Наталия Стругова" userId="6c329187b8038b0d" providerId="LiveId" clId="{525B0226-526D-4AB7-B65D-3883E4926D56}" dt="2025-10-30T20:38:17.941" v="21"/>
        <pc:sldMkLst>
          <pc:docMk/>
          <pc:sldMk cId="0" sldId="267"/>
        </pc:sldMkLst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7"/>
            <ac:spMk id="2" creationId="{00000000-0000-0000-0000-000000000000}"/>
          </ac:spMkLst>
        </pc:spChg>
        <pc:spChg chg="mod">
          <ac:chgData name="Наталия Стругова" userId="6c329187b8038b0d" providerId="LiveId" clId="{525B0226-526D-4AB7-B65D-3883E4926D56}" dt="2025-10-30T20:38:17.941" v="21"/>
          <ac:spMkLst>
            <pc:docMk/>
            <pc:sldMk cId="0" sldId="26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1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5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504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85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3649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4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93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9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1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2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4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8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5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0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7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Приёмы самооценки и взаимооценки в начальной школе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Выступление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методическом</a:t>
            </a:r>
            <a:r>
              <a:rPr dirty="0"/>
              <a:t> </a:t>
            </a:r>
            <a:r>
              <a:rPr dirty="0" err="1"/>
              <a:t>объединении</a:t>
            </a:r>
            <a:r>
              <a:rPr dirty="0"/>
              <a:t> </a:t>
            </a:r>
            <a:r>
              <a:rPr dirty="0" err="1"/>
              <a:t>учителей</a:t>
            </a:r>
            <a:r>
              <a:rPr dirty="0"/>
              <a:t> </a:t>
            </a:r>
            <a:r>
              <a:rPr dirty="0" err="1"/>
              <a:t>начальных</a:t>
            </a:r>
            <a:r>
              <a:rPr dirty="0"/>
              <a:t> </a:t>
            </a:r>
            <a:r>
              <a:rPr dirty="0" err="1"/>
              <a:t>классов</a:t>
            </a:r>
            <a:endParaRPr dirty="0"/>
          </a:p>
          <a:p>
            <a:r>
              <a:rPr dirty="0" err="1"/>
              <a:t>Автор</a:t>
            </a:r>
            <a:r>
              <a:rPr dirty="0"/>
              <a:t>: </a:t>
            </a:r>
            <a:r>
              <a:rPr lang="ru-RU" dirty="0"/>
              <a:t>Стругова Наталия Вячеславовна, учитель начальных </a:t>
            </a:r>
            <a:r>
              <a:rPr lang="ru-RU" dirty="0" smtClean="0"/>
              <a:t>классов МАОУ «СОШ №1»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30292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Прием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/>
              <a:t>«Поляна</a:t>
            </a:r>
            <a:r>
              <a:rPr lang="ru-RU" b="1" dirty="0" smtClean="0"/>
              <a:t>»</a:t>
            </a:r>
            <a:endParaRPr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82" y="2396836"/>
            <a:ext cx="6151417" cy="3144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60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30292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Прием</a:t>
            </a:r>
            <a:br>
              <a:rPr lang="ru-RU" b="1" dirty="0" smtClean="0"/>
            </a:br>
            <a:r>
              <a:rPr lang="ru-RU" b="1" dirty="0" smtClean="0"/>
              <a:t>«Маятник настроения»</a:t>
            </a:r>
            <a:endParaRPr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286001"/>
            <a:ext cx="5888183" cy="3477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58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Прием </a:t>
            </a:r>
            <a:br>
              <a:rPr lang="ru-RU" b="1" dirty="0" smtClean="0"/>
            </a:br>
            <a:r>
              <a:rPr lang="ru-RU" b="1" dirty="0" smtClean="0"/>
              <a:t>«</a:t>
            </a:r>
            <a:r>
              <a:rPr lang="ru-RU" b="1" dirty="0"/>
              <a:t>Восхождение на пик знаний</a:t>
            </a:r>
            <a:r>
              <a:rPr lang="ru-RU" b="1" dirty="0" smtClean="0"/>
              <a:t>»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2216727"/>
            <a:ext cx="5721928" cy="35883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7472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Прием</a:t>
            </a:r>
            <a:br>
              <a:rPr lang="ru-RU" b="1" dirty="0" smtClean="0"/>
            </a:br>
            <a:r>
              <a:rPr lang="ru-RU" b="1" dirty="0" smtClean="0"/>
              <a:t> «Радуга» 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909" y="2618509"/>
            <a:ext cx="4724400" cy="3131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4427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Возможные трудности и пути решения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Трудности:</a:t>
            </a:r>
          </a:p>
          <a:p>
            <a:r>
              <a:t>• Субъективность оценок.</a:t>
            </a:r>
          </a:p>
          <a:p>
            <a:r>
              <a:t>• Неумение аргументировать мнение.</a:t>
            </a:r>
          </a:p>
          <a:p>
            <a:r>
              <a:t>• Нехватка времени.</a:t>
            </a:r>
          </a:p>
          <a:p>
            <a:r>
              <a:t>• Стеснение учеников.</a:t>
            </a:r>
          </a:p>
          <a:p>
            <a:r>
              <a:t>Пути решения:</a:t>
            </a:r>
          </a:p>
          <a:p>
            <a:r>
              <a:t>• Совместное обсуждение критериев.</a:t>
            </a:r>
          </a:p>
          <a:p>
            <a:r>
              <a:t>• Обучение корректной коммуникации.</a:t>
            </a:r>
          </a:p>
          <a:p>
            <a:r>
              <a:t>• Постепенное введение приёмов.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Результаты внедрения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✅ Повышается учебная мотивация.</a:t>
            </a:r>
          </a:p>
          <a:p>
            <a:r>
              <a:t>✅ Развиваются навыки самоконтроля.</a:t>
            </a:r>
          </a:p>
          <a:p>
            <a:r>
              <a:t>✅ Улучшается качество обратной связи.</a:t>
            </a:r>
          </a:p>
          <a:p>
            <a:r>
              <a:t>✅ Формируется позитивное отношение к обучению.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Самооценка и взаимооценка — путь к осознанному обучению.</a:t>
            </a:r>
          </a:p>
          <a:p>
            <a:r>
              <a:t>Формируют самостоятельность, ответственность, умение сотрудничать.</a:t>
            </a:r>
          </a:p>
          <a:p>
            <a:r>
              <a:t>Задача учителя — создать условия успеха для каждого ученика.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Благодарю за внимание!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«Пусть каждый урок будет шагом к осознанному успеху наших учеников!»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Актуальность темы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Современные стандарты требуют формирования умения учиться.</a:t>
            </a:r>
          </a:p>
          <a:p>
            <a:r>
              <a:t>Оценка — не только контроль, но и инструмент развития личности.</a:t>
            </a:r>
          </a:p>
          <a:p>
            <a:r>
              <a:t>Самооценка формирует ответственность, уверенность, мотивацию.</a:t>
            </a:r>
          </a:p>
          <a:p>
            <a:r>
              <a:t>Взаимооценка развивает коммуникативные навыки и сотрудничество.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Цели и задачи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Цель: развитие у младших школьников адекватной самооценки.</a:t>
            </a:r>
          </a:p>
          <a:p>
            <a:r>
              <a:t>Задачи:</a:t>
            </a:r>
          </a:p>
          <a:p>
            <a:r>
              <a:t>• Научить анализировать результаты своей деятельности.</a:t>
            </a:r>
          </a:p>
          <a:p>
            <a:r>
              <a:t>• Формировать навыки конструктивной обратной связи.</a:t>
            </a:r>
          </a:p>
          <a:p>
            <a:r>
              <a:t>• Воспитывать положительное отношение к успеху и ошибкам.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Принципы критериального оценивания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Открытость и понятность критериев.</a:t>
            </a:r>
          </a:p>
          <a:p>
            <a:r>
              <a:t>Объективность и справедливость.</a:t>
            </a:r>
          </a:p>
          <a:p>
            <a:r>
              <a:t>Обратная связь «ученик–учитель».</a:t>
            </a:r>
          </a:p>
          <a:p>
            <a:r>
              <a:t>Разнообразие форм оценивания.</a:t>
            </a:r>
          </a:p>
          <a:p>
            <a:r>
              <a:t>Позитивность и поддержка.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Приёмы самооценки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Цветовые сигналы (светофор): зелёный, жёлтый, красный.</a:t>
            </a:r>
          </a:p>
          <a:p>
            <a:r>
              <a:t>Оценочная лестница: от «не понял» до «могу объяснить другому».</a:t>
            </a:r>
          </a:p>
          <a:p>
            <a:r>
              <a:t>Листы достижений: фиксация индивидуального прогресса.</a:t>
            </a:r>
          </a:p>
          <a:p>
            <a:r>
              <a:t>Волшебная линеечка: шкала самооценки в тетради.</a:t>
            </a:r>
          </a:p>
          <a:p>
            <a:r>
              <a:t>Портфолио достижений: сбор работ и успехов ученика.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Приёмы взаимооценки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Работа в парах и группах — взаимопроверка, обсуждение.</a:t>
            </a:r>
          </a:p>
          <a:p>
            <a:r>
              <a:t>Листы взаимооценки — фиксирование отзывов и баллов.</a:t>
            </a:r>
          </a:p>
          <a:p>
            <a:r>
              <a:t>Взаимопроверка тестов по ключам.</a:t>
            </a:r>
          </a:p>
          <a:p>
            <a:r>
              <a:t>Оценка проекта — анализ вклада каждого участника.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Техники рефлексии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«Барометр настроения».</a:t>
            </a:r>
          </a:p>
          <a:p>
            <a:r>
              <a:t>«Поляна».</a:t>
            </a:r>
          </a:p>
          <a:p>
            <a:r>
              <a:t>«Лестница успеха».</a:t>
            </a:r>
          </a:p>
          <a:p>
            <a:r>
              <a:t>«Дерево успеха».</a:t>
            </a:r>
          </a:p>
          <a:p>
            <a:r>
              <a:t>«Синквейн».</a:t>
            </a:r>
          </a:p>
          <a:p>
            <a:r>
              <a:t>«Облако тегов».</a:t>
            </a:r>
          </a:p>
          <a:p>
            <a:r>
              <a:t>«Кубик Блума».</a:t>
            </a:r>
          </a:p>
          <a:p>
            <a:r>
              <a:t>«Три М»: Могу, Мешает, Мотивирует.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Примеры заданий для рефлексии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Закончить предложения:</a:t>
            </a:r>
          </a:p>
          <a:p>
            <a:r>
              <a:t>• Сегодня я узнал…</a:t>
            </a:r>
          </a:p>
          <a:p>
            <a:r>
              <a:t>• Было трудно…</a:t>
            </a:r>
          </a:p>
          <a:p>
            <a:r>
              <a:t>• Я горжусь тем, что…</a:t>
            </a:r>
          </a:p>
          <a:p>
            <a:r>
              <a:t>• В следующий раз постараюсь…</a:t>
            </a:r>
          </a:p>
          <a:p>
            <a:r>
              <a:t>Лестница успеха:</a:t>
            </a:r>
          </a:p>
          <a:p>
            <a:r>
              <a:t>⬇️ Не понял → Нужна помощь → Всё получилось → Могу объяснить другому.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30292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Прием</a:t>
            </a:r>
            <a:r>
              <a:rPr lang="ru-RU" b="1" dirty="0"/>
              <a:t> 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«</a:t>
            </a:r>
            <a:r>
              <a:rPr lang="ru-RU" b="1" dirty="0"/>
              <a:t>Торт решений</a:t>
            </a:r>
            <a:r>
              <a:rPr lang="ru-RU" b="1" dirty="0" smtClean="0"/>
              <a:t>»</a:t>
            </a:r>
            <a:endParaRPr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964" y="2258291"/>
            <a:ext cx="4267200" cy="3089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909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411</Words>
  <Application>Microsoft Office PowerPoint</Application>
  <PresentationFormat>Экран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Аспект</vt:lpstr>
      <vt:lpstr>Приёмы самооценки и взаимооценки в начальной школе</vt:lpstr>
      <vt:lpstr>Актуальность темы</vt:lpstr>
      <vt:lpstr>Цели и задачи</vt:lpstr>
      <vt:lpstr>Принципы критериального оценивания</vt:lpstr>
      <vt:lpstr>Приёмы самооценки</vt:lpstr>
      <vt:lpstr>Приёмы взаимооценки</vt:lpstr>
      <vt:lpstr>Техники рефлексии</vt:lpstr>
      <vt:lpstr>Примеры заданий для рефлексии</vt:lpstr>
      <vt:lpstr>Прием  «Торт решений»</vt:lpstr>
      <vt:lpstr>Прием  «Поляна»</vt:lpstr>
      <vt:lpstr>Прием «Маятник настроения»</vt:lpstr>
      <vt:lpstr>Прием  «Восхождение на пик знаний»</vt:lpstr>
      <vt:lpstr>Прием  «Радуга» </vt:lpstr>
      <vt:lpstr>Возможные трудности и пути решения</vt:lpstr>
      <vt:lpstr>Результаты внедрения</vt:lpstr>
      <vt:lpstr>Заключение</vt:lpstr>
      <vt:lpstr>Благодарю за внимание!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Приёмы самооценки и взаимооценки в начальной школе</dc:title>
  <dc:subject/>
  <dc:creator/>
  <cp:keywords/>
  <dc:description>generated using python-pptx</dc:description>
  <cp:lastModifiedBy>Наталья Вячеславовна Стругова</cp:lastModifiedBy>
  <cp:revision>7</cp:revision>
  <dcterms:created xsi:type="dcterms:W3CDTF">2013-01-27T09:14:16Z</dcterms:created>
  <dcterms:modified xsi:type="dcterms:W3CDTF">2026-04-23T07:44:09Z</dcterms:modified>
  <cp:category/>
</cp:coreProperties>
</file>