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4" r:id="rId1"/>
  </p:sldMasterIdLst>
  <p:notesMasterIdLst>
    <p:notesMasterId r:id="rId12"/>
  </p:notesMasterIdLst>
  <p:sldIdLst>
    <p:sldId id="256" r:id="rId2"/>
    <p:sldId id="257" r:id="rId3"/>
    <p:sldId id="283" r:id="rId4"/>
    <p:sldId id="284" r:id="rId5"/>
    <p:sldId id="286" r:id="rId6"/>
    <p:sldId id="258" r:id="rId7"/>
    <p:sldId id="287" r:id="rId8"/>
    <p:sldId id="288" r:id="rId9"/>
    <p:sldId id="285" r:id="rId10"/>
    <p:sldId id="29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6ABE4-7780-4A20-B1FD-174D77E05F0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E8C92E-A356-4469-ABAB-94B990698E20}">
      <dgm:prSet phldrT="[Текст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Мотивация</a:t>
          </a:r>
          <a:endParaRPr lang="ru-RU" dirty="0"/>
        </a:p>
      </dgm:t>
    </dgm:pt>
    <dgm:pt modelId="{C85C1EB7-446C-4275-BC7B-42CA1C1A191D}" type="parTrans" cxnId="{B5877874-E02F-411A-A76A-E392F6C515B3}">
      <dgm:prSet/>
      <dgm:spPr/>
      <dgm:t>
        <a:bodyPr/>
        <a:lstStyle/>
        <a:p>
          <a:endParaRPr lang="ru-RU"/>
        </a:p>
      </dgm:t>
    </dgm:pt>
    <dgm:pt modelId="{E6760D02-5C50-4AD7-B87E-C2F1C12F330D}" type="sibTrans" cxnId="{B5877874-E02F-411A-A76A-E392F6C515B3}">
      <dgm:prSet/>
      <dgm:spPr/>
      <dgm:t>
        <a:bodyPr/>
        <a:lstStyle/>
        <a:p>
          <a:endParaRPr lang="ru-RU"/>
        </a:p>
      </dgm:t>
    </dgm:pt>
    <dgm:pt modelId="{F77515E8-C9D5-46D9-B41C-DED789016B88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Разнообразные формы и методы на уроке</a:t>
          </a:r>
          <a:endParaRPr lang="ru-RU" dirty="0">
            <a:solidFill>
              <a:srgbClr val="002060"/>
            </a:solidFill>
          </a:endParaRPr>
        </a:p>
      </dgm:t>
    </dgm:pt>
    <dgm:pt modelId="{C51E82E3-299B-4C2D-AB09-27AACD834EE7}" type="parTrans" cxnId="{E67D4483-D163-4318-A559-6A02228BB473}">
      <dgm:prSet/>
      <dgm:spPr/>
      <dgm:t>
        <a:bodyPr/>
        <a:lstStyle/>
        <a:p>
          <a:endParaRPr lang="ru-RU"/>
        </a:p>
      </dgm:t>
    </dgm:pt>
    <dgm:pt modelId="{21B74216-239F-410E-8659-A68C9F9CB617}" type="sibTrans" cxnId="{E67D4483-D163-4318-A559-6A02228BB473}">
      <dgm:prSet/>
      <dgm:spPr/>
      <dgm:t>
        <a:bodyPr/>
        <a:lstStyle/>
        <a:p>
          <a:endParaRPr lang="ru-RU"/>
        </a:p>
      </dgm:t>
    </dgm:pt>
    <dgm:pt modelId="{F65D006A-77B4-49D9-9B22-EAA8172F8184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индивидуальный </a:t>
          </a:r>
        </a:p>
        <a:p>
          <a:r>
            <a: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подход</a:t>
          </a:r>
          <a:endParaRPr lang="ru-RU" sz="2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BCE5CC-EE7C-4594-B8E5-1F269304EDA4}" type="parTrans" cxnId="{FF854C56-B570-4A13-88FE-2EC94CACC51C}">
      <dgm:prSet/>
      <dgm:spPr/>
      <dgm:t>
        <a:bodyPr/>
        <a:lstStyle/>
        <a:p>
          <a:endParaRPr lang="ru-RU"/>
        </a:p>
      </dgm:t>
    </dgm:pt>
    <dgm:pt modelId="{DA280E49-4BAF-45F5-BE79-427A925182E4}" type="sibTrans" cxnId="{FF854C56-B570-4A13-88FE-2EC94CACC51C}">
      <dgm:prSet/>
      <dgm:spPr/>
      <dgm:t>
        <a:bodyPr/>
        <a:lstStyle/>
        <a:p>
          <a:endParaRPr lang="ru-RU"/>
        </a:p>
      </dgm:t>
    </dgm:pt>
    <dgm:pt modelId="{E98F3C16-F258-4A9C-B8FE-EBE32C16AFBC}">
      <dgm:prSet phldrT="[Текст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accent6"/>
              </a:solidFill>
            </a:rPr>
            <a:t>Дифференцированный подход</a:t>
          </a:r>
          <a:endParaRPr lang="ru-RU" dirty="0">
            <a:solidFill>
              <a:schemeClr val="accent6"/>
            </a:solidFill>
          </a:endParaRPr>
        </a:p>
      </dgm:t>
    </dgm:pt>
    <dgm:pt modelId="{E7D281C7-2BA7-448A-9076-2746A6CFF4E2}" type="parTrans" cxnId="{77EFE498-FCEC-449B-9717-AEF4AD82F2EC}">
      <dgm:prSet/>
      <dgm:spPr/>
      <dgm:t>
        <a:bodyPr/>
        <a:lstStyle/>
        <a:p>
          <a:endParaRPr lang="ru-RU"/>
        </a:p>
      </dgm:t>
    </dgm:pt>
    <dgm:pt modelId="{FBDAF1CB-69A1-4752-87C2-4F487A9B45F3}" type="sibTrans" cxnId="{77EFE498-FCEC-449B-9717-AEF4AD82F2EC}">
      <dgm:prSet/>
      <dgm:spPr/>
      <dgm:t>
        <a:bodyPr/>
        <a:lstStyle/>
        <a:p>
          <a:endParaRPr lang="ru-RU"/>
        </a:p>
      </dgm:t>
    </dgm:pt>
    <dgm:pt modelId="{55026C25-F79A-4969-B3DC-A51233672DBF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Благоприятный психологический климат.</a:t>
          </a:r>
          <a:endParaRPr lang="ru-RU" dirty="0">
            <a:solidFill>
              <a:srgbClr val="C00000"/>
            </a:solidFill>
          </a:endParaRPr>
        </a:p>
      </dgm:t>
    </dgm:pt>
    <dgm:pt modelId="{928AC41D-19C1-450F-BDF6-633C4FB2BB81}" type="parTrans" cxnId="{2B6A30E9-C444-4BDA-9808-6EB1CE4F66B3}">
      <dgm:prSet/>
      <dgm:spPr/>
      <dgm:t>
        <a:bodyPr/>
        <a:lstStyle/>
        <a:p>
          <a:endParaRPr lang="ru-RU"/>
        </a:p>
      </dgm:t>
    </dgm:pt>
    <dgm:pt modelId="{7D0974AD-5DDE-4431-B0E5-9CCAFFF544EF}" type="sibTrans" cxnId="{2B6A30E9-C444-4BDA-9808-6EB1CE4F66B3}">
      <dgm:prSet/>
      <dgm:spPr/>
      <dgm:t>
        <a:bodyPr/>
        <a:lstStyle/>
        <a:p>
          <a:endParaRPr lang="ru-RU"/>
        </a:p>
      </dgm:t>
    </dgm:pt>
    <dgm:pt modelId="{BE2DBA05-CE92-4175-B9AF-A3EF44A884D9}">
      <dgm:prSet/>
      <dgm:spPr/>
      <dgm:t>
        <a:bodyPr/>
        <a:lstStyle/>
        <a:p>
          <a:endParaRPr lang="ru-RU"/>
        </a:p>
      </dgm:t>
    </dgm:pt>
    <dgm:pt modelId="{3CEA5D15-5AB6-4E4D-9DC9-1153F4B7C06A}" type="parTrans" cxnId="{2C3E4C56-9F7B-4C9A-9732-2E0374AC4BFA}">
      <dgm:prSet/>
      <dgm:spPr/>
      <dgm:t>
        <a:bodyPr/>
        <a:lstStyle/>
        <a:p>
          <a:endParaRPr lang="ru-RU"/>
        </a:p>
      </dgm:t>
    </dgm:pt>
    <dgm:pt modelId="{E8499C26-6090-4162-BD7F-4DF865C08610}" type="sibTrans" cxnId="{2C3E4C56-9F7B-4C9A-9732-2E0374AC4BFA}">
      <dgm:prSet/>
      <dgm:spPr/>
      <dgm:t>
        <a:bodyPr/>
        <a:lstStyle/>
        <a:p>
          <a:endParaRPr lang="ru-RU"/>
        </a:p>
      </dgm:t>
    </dgm:pt>
    <dgm:pt modelId="{D8183AA6-9F73-4600-B68D-F46AE5749998}">
      <dgm:prSet/>
      <dgm:spPr/>
      <dgm:t>
        <a:bodyPr/>
        <a:lstStyle/>
        <a:p>
          <a:endParaRPr lang="ru-RU"/>
        </a:p>
      </dgm:t>
    </dgm:pt>
    <dgm:pt modelId="{E95BA79F-B9D3-47E0-9459-D6ED9288967E}" type="parTrans" cxnId="{5DE46CBF-5426-466B-843E-07032A36A86B}">
      <dgm:prSet/>
      <dgm:spPr/>
      <dgm:t>
        <a:bodyPr/>
        <a:lstStyle/>
        <a:p>
          <a:endParaRPr lang="ru-RU"/>
        </a:p>
      </dgm:t>
    </dgm:pt>
    <dgm:pt modelId="{39F70138-780C-4DBB-8414-E621BB377789}" type="sibTrans" cxnId="{5DE46CBF-5426-466B-843E-07032A36A86B}">
      <dgm:prSet/>
      <dgm:spPr/>
      <dgm:t>
        <a:bodyPr/>
        <a:lstStyle/>
        <a:p>
          <a:endParaRPr lang="ru-RU"/>
        </a:p>
      </dgm:t>
    </dgm:pt>
    <dgm:pt modelId="{D3260828-6293-491A-BB5B-DB9E936FD1B7}" type="pres">
      <dgm:prSet presAssocID="{5766ABE4-7780-4A20-B1FD-174D77E05F0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D739FE-ED0B-43B6-94B0-E6D11AE06F3C}" type="pres">
      <dgm:prSet presAssocID="{5766ABE4-7780-4A20-B1FD-174D77E05F01}" presName="matrix" presStyleCnt="0"/>
      <dgm:spPr/>
    </dgm:pt>
    <dgm:pt modelId="{A389DEA5-320A-4221-98B1-7EF2E743AF15}" type="pres">
      <dgm:prSet presAssocID="{5766ABE4-7780-4A20-B1FD-174D77E05F01}" presName="tile1" presStyleLbl="node1" presStyleIdx="0" presStyleCnt="4"/>
      <dgm:spPr/>
      <dgm:t>
        <a:bodyPr/>
        <a:lstStyle/>
        <a:p>
          <a:endParaRPr lang="ru-RU"/>
        </a:p>
      </dgm:t>
    </dgm:pt>
    <dgm:pt modelId="{83352246-D839-4C09-8A71-746ECA294CC8}" type="pres">
      <dgm:prSet presAssocID="{5766ABE4-7780-4A20-B1FD-174D77E05F0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B92A4F-7882-4395-B56E-778A4BC7758C}" type="pres">
      <dgm:prSet presAssocID="{5766ABE4-7780-4A20-B1FD-174D77E05F01}" presName="tile2" presStyleLbl="node1" presStyleIdx="1" presStyleCnt="4" custLinFactNeighborX="610"/>
      <dgm:spPr/>
      <dgm:t>
        <a:bodyPr/>
        <a:lstStyle/>
        <a:p>
          <a:endParaRPr lang="ru-RU"/>
        </a:p>
      </dgm:t>
    </dgm:pt>
    <dgm:pt modelId="{B304C0F5-8D2B-44E2-8510-06564D0065BC}" type="pres">
      <dgm:prSet presAssocID="{5766ABE4-7780-4A20-B1FD-174D77E05F0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3A599-D377-44C0-9F7B-4CB671177BB8}" type="pres">
      <dgm:prSet presAssocID="{5766ABE4-7780-4A20-B1FD-174D77E05F01}" presName="tile3" presStyleLbl="node1" presStyleIdx="2" presStyleCnt="4"/>
      <dgm:spPr/>
      <dgm:t>
        <a:bodyPr/>
        <a:lstStyle/>
        <a:p>
          <a:endParaRPr lang="ru-RU"/>
        </a:p>
      </dgm:t>
    </dgm:pt>
    <dgm:pt modelId="{22FE79E0-9D9D-4C96-95EB-2247F28F84A1}" type="pres">
      <dgm:prSet presAssocID="{5766ABE4-7780-4A20-B1FD-174D77E05F0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43E94-D720-4E9F-990E-CE9671512E67}" type="pres">
      <dgm:prSet presAssocID="{5766ABE4-7780-4A20-B1FD-174D77E05F01}" presName="tile4" presStyleLbl="node1" presStyleIdx="3" presStyleCnt="4" custLinFactNeighborY="0"/>
      <dgm:spPr/>
      <dgm:t>
        <a:bodyPr/>
        <a:lstStyle/>
        <a:p>
          <a:endParaRPr lang="ru-RU"/>
        </a:p>
      </dgm:t>
    </dgm:pt>
    <dgm:pt modelId="{77589084-AE38-49F0-B12A-80F27ED9D681}" type="pres">
      <dgm:prSet presAssocID="{5766ABE4-7780-4A20-B1FD-174D77E05F0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4A4047-7835-4F00-9623-FD060EB6AB42}" type="pres">
      <dgm:prSet presAssocID="{5766ABE4-7780-4A20-B1FD-174D77E05F01}" presName="centerTile" presStyleLbl="fgShp" presStyleIdx="0" presStyleCnt="1" custLinFactNeighborX="-2845" custLinFactNeighborY="-319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5877874-E02F-411A-A76A-E392F6C515B3}" srcId="{5766ABE4-7780-4A20-B1FD-174D77E05F01}" destId="{73E8C92E-A356-4469-ABAB-94B990698E20}" srcOrd="0" destOrd="0" parTransId="{C85C1EB7-446C-4275-BC7B-42CA1C1A191D}" sibTransId="{E6760D02-5C50-4AD7-B87E-C2F1C12F330D}"/>
    <dgm:cxn modelId="{77EFE498-FCEC-449B-9717-AEF4AD82F2EC}" srcId="{73E8C92E-A356-4469-ABAB-94B990698E20}" destId="{E98F3C16-F258-4A9C-B8FE-EBE32C16AFBC}" srcOrd="2" destOrd="0" parTransId="{E7D281C7-2BA7-448A-9076-2746A6CFF4E2}" sibTransId="{FBDAF1CB-69A1-4752-87C2-4F487A9B45F3}"/>
    <dgm:cxn modelId="{CFD1448D-EB62-4294-AB2A-A782E8897AD4}" type="presOf" srcId="{F65D006A-77B4-49D9-9B22-EAA8172F8184}" destId="{B304C0F5-8D2B-44E2-8510-06564D0065BC}" srcOrd="1" destOrd="0" presId="urn:microsoft.com/office/officeart/2005/8/layout/matrix1"/>
    <dgm:cxn modelId="{AB663524-78A5-40E9-B743-4ABA8D2D4730}" type="presOf" srcId="{55026C25-F79A-4969-B3DC-A51233672DBF}" destId="{77589084-AE38-49F0-B12A-80F27ED9D681}" srcOrd="1" destOrd="0" presId="urn:microsoft.com/office/officeart/2005/8/layout/matrix1"/>
    <dgm:cxn modelId="{2B6A30E9-C444-4BDA-9808-6EB1CE4F66B3}" srcId="{73E8C92E-A356-4469-ABAB-94B990698E20}" destId="{55026C25-F79A-4969-B3DC-A51233672DBF}" srcOrd="3" destOrd="0" parTransId="{928AC41D-19C1-450F-BDF6-633C4FB2BB81}" sibTransId="{7D0974AD-5DDE-4431-B0E5-9CCAFFF544EF}"/>
    <dgm:cxn modelId="{2C3E4C56-9F7B-4C9A-9732-2E0374AC4BFA}" srcId="{5766ABE4-7780-4A20-B1FD-174D77E05F01}" destId="{BE2DBA05-CE92-4175-B9AF-A3EF44A884D9}" srcOrd="2" destOrd="0" parTransId="{3CEA5D15-5AB6-4E4D-9DC9-1153F4B7C06A}" sibTransId="{E8499C26-6090-4162-BD7F-4DF865C08610}"/>
    <dgm:cxn modelId="{5DE46CBF-5426-466B-843E-07032A36A86B}" srcId="{5766ABE4-7780-4A20-B1FD-174D77E05F01}" destId="{D8183AA6-9F73-4600-B68D-F46AE5749998}" srcOrd="1" destOrd="0" parTransId="{E95BA79F-B9D3-47E0-9459-D6ED9288967E}" sibTransId="{39F70138-780C-4DBB-8414-E621BB377789}"/>
    <dgm:cxn modelId="{39BC0C81-B7E5-44EA-B0E5-C32002132648}" type="presOf" srcId="{E98F3C16-F258-4A9C-B8FE-EBE32C16AFBC}" destId="{22FE79E0-9D9D-4C96-95EB-2247F28F84A1}" srcOrd="1" destOrd="0" presId="urn:microsoft.com/office/officeart/2005/8/layout/matrix1"/>
    <dgm:cxn modelId="{95E10510-3A53-45D4-AF74-C89C00AD9371}" type="presOf" srcId="{F77515E8-C9D5-46D9-B41C-DED789016B88}" destId="{83352246-D839-4C09-8A71-746ECA294CC8}" srcOrd="1" destOrd="0" presId="urn:microsoft.com/office/officeart/2005/8/layout/matrix1"/>
    <dgm:cxn modelId="{FAAE94F0-E962-4631-BE5A-4993BE86168E}" type="presOf" srcId="{F65D006A-77B4-49D9-9B22-EAA8172F8184}" destId="{90B92A4F-7882-4395-B56E-778A4BC7758C}" srcOrd="0" destOrd="0" presId="urn:microsoft.com/office/officeart/2005/8/layout/matrix1"/>
    <dgm:cxn modelId="{FF854C56-B570-4A13-88FE-2EC94CACC51C}" srcId="{73E8C92E-A356-4469-ABAB-94B990698E20}" destId="{F65D006A-77B4-49D9-9B22-EAA8172F8184}" srcOrd="1" destOrd="0" parTransId="{56BCE5CC-EE7C-4594-B8E5-1F269304EDA4}" sibTransId="{DA280E49-4BAF-45F5-BE79-427A925182E4}"/>
    <dgm:cxn modelId="{0622B1CB-8BC5-4E26-B1B2-ABB673615419}" type="presOf" srcId="{73E8C92E-A356-4469-ABAB-94B990698E20}" destId="{2E4A4047-7835-4F00-9623-FD060EB6AB42}" srcOrd="0" destOrd="0" presId="urn:microsoft.com/office/officeart/2005/8/layout/matrix1"/>
    <dgm:cxn modelId="{C8770EBB-8004-4917-87DB-F27FB7B2B651}" type="presOf" srcId="{E98F3C16-F258-4A9C-B8FE-EBE32C16AFBC}" destId="{01A3A599-D377-44C0-9F7B-4CB671177BB8}" srcOrd="0" destOrd="0" presId="urn:microsoft.com/office/officeart/2005/8/layout/matrix1"/>
    <dgm:cxn modelId="{C98B7BA2-74DF-400B-A096-254A853CACEC}" type="presOf" srcId="{F77515E8-C9D5-46D9-B41C-DED789016B88}" destId="{A389DEA5-320A-4221-98B1-7EF2E743AF15}" srcOrd="0" destOrd="0" presId="urn:microsoft.com/office/officeart/2005/8/layout/matrix1"/>
    <dgm:cxn modelId="{FB28A96D-B5FB-4287-81CC-A826ADBC4019}" type="presOf" srcId="{5766ABE4-7780-4A20-B1FD-174D77E05F01}" destId="{D3260828-6293-491A-BB5B-DB9E936FD1B7}" srcOrd="0" destOrd="0" presId="urn:microsoft.com/office/officeart/2005/8/layout/matrix1"/>
    <dgm:cxn modelId="{E67D4483-D163-4318-A559-6A02228BB473}" srcId="{73E8C92E-A356-4469-ABAB-94B990698E20}" destId="{F77515E8-C9D5-46D9-B41C-DED789016B88}" srcOrd="0" destOrd="0" parTransId="{C51E82E3-299B-4C2D-AB09-27AACD834EE7}" sibTransId="{21B74216-239F-410E-8659-A68C9F9CB617}"/>
    <dgm:cxn modelId="{B35E86A2-ABD7-465A-9AA1-F0BE65E59714}" type="presOf" srcId="{55026C25-F79A-4969-B3DC-A51233672DBF}" destId="{C0243E94-D720-4E9F-990E-CE9671512E67}" srcOrd="0" destOrd="0" presId="urn:microsoft.com/office/officeart/2005/8/layout/matrix1"/>
    <dgm:cxn modelId="{78996A8B-E99F-440B-A224-E8D7F6AA8AC7}" type="presParOf" srcId="{D3260828-6293-491A-BB5B-DB9E936FD1B7}" destId="{16D739FE-ED0B-43B6-94B0-E6D11AE06F3C}" srcOrd="0" destOrd="0" presId="urn:microsoft.com/office/officeart/2005/8/layout/matrix1"/>
    <dgm:cxn modelId="{F6922B90-9146-4D32-9A8C-E704A7488024}" type="presParOf" srcId="{16D739FE-ED0B-43B6-94B0-E6D11AE06F3C}" destId="{A389DEA5-320A-4221-98B1-7EF2E743AF15}" srcOrd="0" destOrd="0" presId="urn:microsoft.com/office/officeart/2005/8/layout/matrix1"/>
    <dgm:cxn modelId="{C14C6F74-9FBB-4E2A-917A-A95483C55284}" type="presParOf" srcId="{16D739FE-ED0B-43B6-94B0-E6D11AE06F3C}" destId="{83352246-D839-4C09-8A71-746ECA294CC8}" srcOrd="1" destOrd="0" presId="urn:microsoft.com/office/officeart/2005/8/layout/matrix1"/>
    <dgm:cxn modelId="{47FD0150-F80C-4244-B31E-CB56905AA983}" type="presParOf" srcId="{16D739FE-ED0B-43B6-94B0-E6D11AE06F3C}" destId="{90B92A4F-7882-4395-B56E-778A4BC7758C}" srcOrd="2" destOrd="0" presId="urn:microsoft.com/office/officeart/2005/8/layout/matrix1"/>
    <dgm:cxn modelId="{50A0A9A3-79E3-4C6A-8138-3916B0C515C0}" type="presParOf" srcId="{16D739FE-ED0B-43B6-94B0-E6D11AE06F3C}" destId="{B304C0F5-8D2B-44E2-8510-06564D0065BC}" srcOrd="3" destOrd="0" presId="urn:microsoft.com/office/officeart/2005/8/layout/matrix1"/>
    <dgm:cxn modelId="{8DD24139-16FE-4751-9D78-480DE81DD33B}" type="presParOf" srcId="{16D739FE-ED0B-43B6-94B0-E6D11AE06F3C}" destId="{01A3A599-D377-44C0-9F7B-4CB671177BB8}" srcOrd="4" destOrd="0" presId="urn:microsoft.com/office/officeart/2005/8/layout/matrix1"/>
    <dgm:cxn modelId="{4AD248A6-C5D3-42C1-BBB9-B5D1C28E51E1}" type="presParOf" srcId="{16D739FE-ED0B-43B6-94B0-E6D11AE06F3C}" destId="{22FE79E0-9D9D-4C96-95EB-2247F28F84A1}" srcOrd="5" destOrd="0" presId="urn:microsoft.com/office/officeart/2005/8/layout/matrix1"/>
    <dgm:cxn modelId="{0925FAF6-31ED-48FB-BB60-245F81922E03}" type="presParOf" srcId="{16D739FE-ED0B-43B6-94B0-E6D11AE06F3C}" destId="{C0243E94-D720-4E9F-990E-CE9671512E67}" srcOrd="6" destOrd="0" presId="urn:microsoft.com/office/officeart/2005/8/layout/matrix1"/>
    <dgm:cxn modelId="{63FD0583-59E7-4E69-B6F2-171E26F057D8}" type="presParOf" srcId="{16D739FE-ED0B-43B6-94B0-E6D11AE06F3C}" destId="{77589084-AE38-49F0-B12A-80F27ED9D681}" srcOrd="7" destOrd="0" presId="urn:microsoft.com/office/officeart/2005/8/layout/matrix1"/>
    <dgm:cxn modelId="{0CE5BB6B-09AE-4E09-8253-D553AFC29222}" type="presParOf" srcId="{D3260828-6293-491A-BB5B-DB9E936FD1B7}" destId="{2E4A4047-7835-4F00-9623-FD060EB6AB4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9DEA5-320A-4221-98B1-7EF2E743AF15}">
      <dsp:nvSpPr>
        <dsp:cNvPr id="0" name=""/>
        <dsp:cNvSpPr/>
      </dsp:nvSpPr>
      <dsp:spPr>
        <a:xfrm rot="16200000">
          <a:off x="575865" y="-575865"/>
          <a:ext cx="1972469" cy="3124200"/>
        </a:xfrm>
        <a:prstGeom prst="round1Rect">
          <a:avLst/>
        </a:prstGeom>
        <a:solidFill>
          <a:srgbClr val="00B0F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</a:rPr>
            <a:t>Разнообразные формы и методы на уроке</a:t>
          </a:r>
          <a:endParaRPr lang="ru-RU" sz="1800" kern="1200" dirty="0">
            <a:solidFill>
              <a:srgbClr val="002060"/>
            </a:solidFill>
          </a:endParaRPr>
        </a:p>
      </dsp:txBody>
      <dsp:txXfrm rot="5400000">
        <a:off x="0" y="0"/>
        <a:ext cx="3124200" cy="1479351"/>
      </dsp:txXfrm>
    </dsp:sp>
    <dsp:sp modelId="{90B92A4F-7882-4395-B56E-778A4BC7758C}">
      <dsp:nvSpPr>
        <dsp:cNvPr id="0" name=""/>
        <dsp:cNvSpPr/>
      </dsp:nvSpPr>
      <dsp:spPr>
        <a:xfrm>
          <a:off x="3124200" y="0"/>
          <a:ext cx="3124200" cy="1972469"/>
        </a:xfrm>
        <a:prstGeom prst="round1Rect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индивидуальный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подход</a:t>
          </a:r>
          <a:endParaRPr lang="ru-RU" sz="2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24200" y="0"/>
        <a:ext cx="3124200" cy="1479351"/>
      </dsp:txXfrm>
    </dsp:sp>
    <dsp:sp modelId="{01A3A599-D377-44C0-9F7B-4CB671177BB8}">
      <dsp:nvSpPr>
        <dsp:cNvPr id="0" name=""/>
        <dsp:cNvSpPr/>
      </dsp:nvSpPr>
      <dsp:spPr>
        <a:xfrm rot="10800000">
          <a:off x="0" y="1972469"/>
          <a:ext cx="3124200" cy="1972469"/>
        </a:xfrm>
        <a:prstGeom prst="round1Rect">
          <a:avLst/>
        </a:prstGeom>
        <a:solidFill>
          <a:schemeClr val="bg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6"/>
              </a:solidFill>
            </a:rPr>
            <a:t>Дифференцированный подход</a:t>
          </a:r>
          <a:endParaRPr lang="ru-RU" sz="1800" kern="1200" dirty="0">
            <a:solidFill>
              <a:schemeClr val="accent6"/>
            </a:solidFill>
          </a:endParaRPr>
        </a:p>
      </dsp:txBody>
      <dsp:txXfrm rot="10800000">
        <a:off x="0" y="2465586"/>
        <a:ext cx="3124200" cy="1479351"/>
      </dsp:txXfrm>
    </dsp:sp>
    <dsp:sp modelId="{C0243E94-D720-4E9F-990E-CE9671512E67}">
      <dsp:nvSpPr>
        <dsp:cNvPr id="0" name=""/>
        <dsp:cNvSpPr/>
      </dsp:nvSpPr>
      <dsp:spPr>
        <a:xfrm rot="5400000">
          <a:off x="3700065" y="1396603"/>
          <a:ext cx="1972469" cy="3124200"/>
        </a:xfrm>
        <a:prstGeom prst="round1Rect">
          <a:avLst/>
        </a:prstGeom>
        <a:solidFill>
          <a:schemeClr val="accent6">
            <a:lumMod val="20000"/>
            <a:lumOff val="8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Благоприятный психологический климат.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124200" y="2465586"/>
        <a:ext cx="3124200" cy="1479351"/>
      </dsp:txXfrm>
    </dsp:sp>
    <dsp:sp modelId="{2E4A4047-7835-4F00-9623-FD060EB6AB42}">
      <dsp:nvSpPr>
        <dsp:cNvPr id="0" name=""/>
        <dsp:cNvSpPr/>
      </dsp:nvSpPr>
      <dsp:spPr>
        <a:xfrm>
          <a:off x="2133609" y="1447802"/>
          <a:ext cx="1874520" cy="986234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Мотивация</a:t>
          </a:r>
          <a:endParaRPr lang="ru-RU" sz="1800" kern="1200" dirty="0"/>
        </a:p>
      </dsp:txBody>
      <dsp:txXfrm>
        <a:off x="2181753" y="1495946"/>
        <a:ext cx="1778232" cy="889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E6507-34A7-4D47-B474-52522F9988C4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CB103-B699-49B3-9E82-232D353AD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686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80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24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2650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46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059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129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573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85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54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26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99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15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64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0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77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55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C51BD-A2A8-4ED4-8263-21B1E3C8C77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865694-41E4-4CA8-8A4B-3B66047AE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  <p:sldLayoutId id="2147484037" r:id="rId13"/>
    <p:sldLayoutId id="2147484038" r:id="rId14"/>
    <p:sldLayoutId id="2147484039" r:id="rId15"/>
    <p:sldLayoutId id="21474840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7832" y="1265546"/>
            <a:ext cx="10950818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angle"/>
            </a:sp3d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ГМО учителей русского языка и литературы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Семинар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- практикум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Формирование учебно-познавательной мотивации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обучающихся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на уроках русского языка и литературы через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применение технологии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развития критического мышления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»</a:t>
            </a:r>
          </a:p>
          <a:p>
            <a:pPr algn="ctr"/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Январь 2021 г.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523" y="158152"/>
            <a:ext cx="2056726" cy="6670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7589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726130"/>
          </a:xfrm>
        </p:spPr>
        <p:txBody>
          <a:bodyPr/>
          <a:lstStyle/>
          <a:p>
            <a:pPr algn="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“Не мыслям надобно учить, а мыслить”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И.Кант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0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8362" y="2409092"/>
            <a:ext cx="785152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самая сложная проблема, с которой приходится работать всем педагогам.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Высшей учебной мотивацией ученика является интерес к предмету.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положительной мотивации школьников - проблема, которая остается актуальной до сих пор.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Важнейшая задача учителя</a:t>
            </a:r>
            <a:r>
              <a:rPr lang="ru-RU" sz="24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чтобы обучить детей способам овладения разными видами деятельности, не дать угаснуть интересу к ним.</a:t>
            </a:r>
          </a:p>
          <a:p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://www.angie.ru/wp-content/uploads/2010/11/1077.jpg"/>
          <p:cNvPicPr>
            <a:picLocks noChangeAspect="1" noChangeArrowheads="1"/>
          </p:cNvPicPr>
          <p:nvPr/>
        </p:nvPicPr>
        <p:blipFill>
          <a:blip r:embed="rId2" cstate="print"/>
          <a:srcRect l="13333" t="6792" r="21667"/>
          <a:stretch>
            <a:fillRect/>
          </a:stretch>
        </p:blipFill>
        <p:spPr bwMode="auto">
          <a:xfrm>
            <a:off x="8729525" y="1916832"/>
            <a:ext cx="3096344" cy="494116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193931" y="456430"/>
            <a:ext cx="74558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5" algn="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наши замыслы, все поиски и построения превращаются в прах, если у ученика нет желания учиться.</a:t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В.А. Сухомлинский.</a:t>
            </a:r>
            <a:endParaRPr lang="ru-RU" dirty="0">
              <a:ln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43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7899" y="309987"/>
            <a:ext cx="9629775" cy="440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 государство требует от школы выпускника, соответствующего критериям творческой   личности, которая имеет способности к самопознанию, самооценке, непрерывному личностному и профессиональному совершенствованию.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необходимо решать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задачи: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положительной мотивации к учебно-познавательной деятельности при изучении предметов гуманитарного цикла.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толерантности в учебных взаимодействиях.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коммуникативной компетенции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благоприятного психологического климата в учебном коллективе.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://tranhtuongcucre.com/public/images/upload/product/8bfec7ac9e4d5d5cdca1314e9ae6048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7" b="21074"/>
          <a:stretch/>
        </p:blipFill>
        <p:spPr bwMode="auto">
          <a:xfrm>
            <a:off x="5123423" y="4076701"/>
            <a:ext cx="4553978" cy="2526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cemeomusique.fr/images/class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4" y="4429122"/>
            <a:ext cx="2247901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5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8775" y="0"/>
            <a:ext cx="6858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Чтобы реализовать поставленные задачи, необходимо создать условия для развития мотивации  школьников на каждом уроке, в том числе и на уроках русского языка и литературы.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Этому способствует использование:</a:t>
            </a:r>
            <a:endParaRPr lang="ru-RU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Разнообразных форм и методов работы на уроках;</a:t>
            </a:r>
            <a:endParaRPr lang="ru-RU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Возможности каждому ученику выступить активным участником образовательного процесса;</a:t>
            </a:r>
            <a:endParaRPr lang="ru-RU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Дифференцированного и индивидуального подходов в обучении детей;</a:t>
            </a:r>
            <a:endParaRPr lang="ru-RU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Приемов развития коммуникабельных навыков, умения работать в сотрудничестве со сверстниками и самостоятельно.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://saratov-segodnya.ru/files/pages/18059/1446723745general_pages_05_November_2015_i18059_saratovskaya_komanda_poboretsya_za_zvanie_samyx_erudirovannyx_v_privolj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10" y="133349"/>
            <a:ext cx="2989793" cy="3228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58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0068" y="571480"/>
            <a:ext cx="69723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Мотивация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гораздо больше, чем способности, определяет поведение, действия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человека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Дж.Равен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 descr="1748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1216" y="3135923"/>
            <a:ext cx="4714908" cy="353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32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0" y="314325"/>
            <a:ext cx="7829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6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повышения учебной мотивации </a:t>
            </a:r>
            <a:endParaRPr lang="ru-RU" sz="3200" dirty="0">
              <a:solidFill>
                <a:schemeClr val="accent6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299249"/>
              </p:ext>
            </p:extLst>
          </p:nvPr>
        </p:nvGraphicFramePr>
        <p:xfrm>
          <a:off x="2971800" y="1456531"/>
          <a:ext cx="6248400" cy="3944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69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38282" y="274638"/>
            <a:ext cx="10201672" cy="636907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МОТИВАЦИИ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ru-RU" sz="2400" dirty="0"/>
              <a:t>2 пути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ru-RU" sz="2400" dirty="0"/>
              <a:t> 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ru-RU" sz="1800" dirty="0"/>
              <a:t> 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ЗАСТАВИТЬ              ЗАИНТЕРЕСОВАТЬ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ru-RU" sz="1800" dirty="0"/>
              <a:t>   </a:t>
            </a:r>
            <a:r>
              <a:rPr lang="ru-RU" sz="1800" b="1" dirty="0"/>
              <a:t>Методы стимулирования долга        Методы формирования и развития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ru-RU" sz="1800" b="1" dirty="0"/>
              <a:t>   и ответственности                                познавательной деятельности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ru-RU" sz="2000" b="1" dirty="0"/>
              <a:t> 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ru-RU" sz="2000" b="1" dirty="0" smtClean="0"/>
              <a:t>Приёмы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en-US" sz="20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5103011" y="1352851"/>
            <a:ext cx="71438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7786872" y="1424289"/>
            <a:ext cx="78581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327582"/>
              </p:ext>
            </p:extLst>
          </p:nvPr>
        </p:nvGraphicFramePr>
        <p:xfrm>
          <a:off x="2032000" y="3859824"/>
          <a:ext cx="9907954" cy="278388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953977">
                  <a:extLst>
                    <a:ext uri="{9D8B030D-6E8A-4147-A177-3AD203B41FA5}">
                      <a16:colId xmlns:a16="http://schemas.microsoft.com/office/drawing/2014/main" val="1351798930"/>
                    </a:ext>
                  </a:extLst>
                </a:gridCol>
                <a:gridCol w="4953977">
                  <a:extLst>
                    <a:ext uri="{9D8B030D-6E8A-4147-A177-3AD203B41FA5}">
                      <a16:colId xmlns:a16="http://schemas.microsoft.com/office/drawing/2014/main" val="193754439"/>
                    </a:ext>
                  </a:extLst>
                </a:gridCol>
              </a:tblGrid>
              <a:tr h="695971">
                <a:tc>
                  <a:txBody>
                    <a:bodyPr/>
                    <a:lstStyle/>
                    <a:p>
                      <a:r>
                        <a:rPr lang="ru-RU" dirty="0" smtClean="0"/>
                        <a:t>1. Разъяснение общественной и личной значимости обучения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Эмоциональное    стимулирование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006153"/>
                  </a:ext>
                </a:extLst>
              </a:tr>
              <a:tr h="695971">
                <a:tc>
                  <a:txBody>
                    <a:bodyPr/>
                    <a:lstStyle/>
                    <a:p>
                      <a:r>
                        <a:rPr lang="ru-RU" dirty="0" smtClean="0"/>
                        <a:t>2. Поощрение и наказание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Показ практической и личной значимости изучаемого материала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452537"/>
                  </a:ext>
                </a:extLst>
              </a:tr>
              <a:tr h="695971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Предъявление посильных учебных требований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 Использование игр, нестандартных заданий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134532"/>
                  </a:ext>
                </a:extLst>
              </a:tr>
              <a:tr h="6959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 Оказание помощи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478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12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32085" y="142852"/>
            <a:ext cx="10040815" cy="4368808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СОСТАВЛЯЮЩИЕ МОТИВАЦИИ УЧАЩИХСЯ:</a:t>
            </a: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3100" b="1" dirty="0"/>
              <a:t>1</a:t>
            </a:r>
            <a:r>
              <a:rPr lang="ru-RU" sz="3100" b="1" dirty="0" smtClean="0"/>
              <a:t>) </a:t>
            </a:r>
            <a:r>
              <a:rPr lang="ru-RU" sz="3200" b="1" dirty="0" smtClean="0"/>
              <a:t>ощущение </a:t>
            </a:r>
            <a:r>
              <a:rPr lang="ru-RU" sz="3200" b="1" dirty="0"/>
              <a:t>самостоятельности </a:t>
            </a:r>
            <a:br>
              <a:rPr lang="ru-RU" sz="3200" b="1" dirty="0"/>
            </a:br>
            <a:r>
              <a:rPr lang="ru-RU" sz="3200" b="1" dirty="0"/>
              <a:t>процесса поиска знаний </a:t>
            </a:r>
            <a:br>
              <a:rPr lang="ru-RU" sz="3200" b="1" dirty="0"/>
            </a:br>
            <a:r>
              <a:rPr lang="ru-RU" sz="3200" b="1" dirty="0"/>
              <a:t>2) ощущение свободы выбора</a:t>
            </a:r>
            <a:br>
              <a:rPr lang="ru-RU" sz="3200" b="1" dirty="0"/>
            </a:br>
            <a:r>
              <a:rPr lang="ru-RU" sz="3200" b="1" dirty="0"/>
              <a:t> 3</a:t>
            </a:r>
            <a:r>
              <a:rPr lang="ru-RU" sz="3200" b="1" dirty="0" smtClean="0"/>
              <a:t>) ощущение </a:t>
            </a:r>
            <a:r>
              <a:rPr lang="ru-RU" sz="3200" b="1" dirty="0"/>
              <a:t>успешности 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pic>
        <p:nvPicPr>
          <p:cNvPr id="3" name="Рисунок 2" descr="doshkol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2424" y="4365877"/>
            <a:ext cx="3450465" cy="2300310"/>
          </a:xfrm>
          <a:prstGeom prst="rect">
            <a:avLst/>
          </a:prstGeom>
        </p:spPr>
      </p:pic>
      <p:pic>
        <p:nvPicPr>
          <p:cNvPr id="5" name="Рисунок 4" descr="557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77696" y="4506554"/>
            <a:ext cx="2295204" cy="229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6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8400" y="642461"/>
            <a:ext cx="81343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учение только тогда станет для детей радостным и привлекательным, когда они сами будут учиться проектировать, конструировать, исследовать, открывать, т.е. познавать мир в подлинном смысле этого слова. </a:t>
            </a:r>
          </a:p>
        </p:txBody>
      </p:sp>
      <p:pic>
        <p:nvPicPr>
          <p:cNvPr id="3074" name="Picture 2" descr="http://buscadorcristao.com/images/5608b5594a89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843" y="3530112"/>
            <a:ext cx="5123022" cy="289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limunreperp.science/pic-bibnout.ru/wp-content/uploads/2010/07/D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308" y="3896002"/>
            <a:ext cx="3062326" cy="2164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73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335</TotalTime>
  <Words>373</Words>
  <Application>Microsoft Office PowerPoint</Application>
  <PresentationFormat>Широкоэкранный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Symbol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МОТИВАЦИИ 2 пути           ЗАСТАВИТЬ              ЗАИНТЕРЕСОВАТЬ    Методы стимулирования долга        Методы формирования и развития    и ответственности                                познавательной деятельности   Приёмы    </vt:lpstr>
      <vt:lpstr>ТРИ СОСТАВЛЯЮЩИЕ МОТИВАЦИИ УЧАЩИХСЯ:   1) ощущение самостоятельности  процесса поиска знаний  2) ощущение свободы выбора  3) ощущение успешности  </vt:lpstr>
      <vt:lpstr>Презентация PowerPoint</vt:lpstr>
      <vt:lpstr>“Не мыслям надобно учить, а мыслить” И.Кант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54</cp:revision>
  <dcterms:created xsi:type="dcterms:W3CDTF">2016-01-18T09:38:22Z</dcterms:created>
  <dcterms:modified xsi:type="dcterms:W3CDTF">2021-01-25T12:51:40Z</dcterms:modified>
</cp:coreProperties>
</file>