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56" r:id="rId5"/>
    <p:sldId id="258" r:id="rId6"/>
    <p:sldId id="276" r:id="rId7"/>
    <p:sldId id="277" r:id="rId8"/>
    <p:sldId id="279" r:id="rId9"/>
    <p:sldId id="281" r:id="rId10"/>
    <p:sldId id="283" r:id="rId11"/>
    <p:sldId id="259" r:id="rId12"/>
    <p:sldId id="260" r:id="rId13"/>
    <p:sldId id="257" r:id="rId14"/>
    <p:sldId id="265" r:id="rId15"/>
    <p:sldId id="261" r:id="rId16"/>
    <p:sldId id="262" r:id="rId17"/>
    <p:sldId id="266" r:id="rId18"/>
    <p:sldId id="267" r:id="rId19"/>
    <p:sldId id="268" r:id="rId20"/>
    <p:sldId id="269" r:id="rId21"/>
    <p:sldId id="270" r:id="rId22"/>
    <p:sldId id="271" r:id="rId23"/>
    <p:sldId id="273" r:id="rId24"/>
    <p:sldId id="274" r:id="rId25"/>
    <p:sldId id="284" r:id="rId26"/>
    <p:sldId id="285" r:id="rId27"/>
    <p:sldId id="286" r:id="rId28"/>
    <p:sldId id="289" r:id="rId29"/>
    <p:sldId id="288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B3ED-9E03-4656-9298-FE5AFFF18131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FF46F-54E0-46D4-AD61-927D899598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180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B3ED-9E03-4656-9298-FE5AFFF18131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FF46F-54E0-46D4-AD61-927D899598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685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B3ED-9E03-4656-9298-FE5AFFF18131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FF46F-54E0-46D4-AD61-927D899598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732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9155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065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407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0339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1882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5694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5506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838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B3ED-9E03-4656-9298-FE5AFFF18131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FF46F-54E0-46D4-AD61-927D899598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6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7995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101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947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1297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3251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950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9356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9737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196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799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B3ED-9E03-4656-9298-FE5AFFF18131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FF46F-54E0-46D4-AD61-927D899598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3020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3323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8998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5977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8258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7347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2805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3868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1973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4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686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42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B3ED-9E03-4656-9298-FE5AFFF18131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FF46F-54E0-46D4-AD61-927D899598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18980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3054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6810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5469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0837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147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B3ED-9E03-4656-9298-FE5AFFF18131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FF46F-54E0-46D4-AD61-927D899598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899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B3ED-9E03-4656-9298-FE5AFFF18131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FF46F-54E0-46D4-AD61-927D899598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0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B3ED-9E03-4656-9298-FE5AFFF18131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FF46F-54E0-46D4-AD61-927D899598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265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B3ED-9E03-4656-9298-FE5AFFF18131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FF46F-54E0-46D4-AD61-927D899598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67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B3ED-9E03-4656-9298-FE5AFFF18131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FF46F-54E0-46D4-AD61-927D899598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989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AB3ED-9E03-4656-9298-FE5AFFF18131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F46F-54E0-46D4-AD61-927D899598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898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033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66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2FAE7-21E2-4981-83D4-BAFACC1D224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6BF4E-00B3-4B12-AB8A-2EC58329B40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592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yandex.ru/cloud/6513acddf47e738e128bafe2/" TargetMode="External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ovio.pravolimp.ru/documents/64918aa353bb5646240427ec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99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25308" r="22219" b="11021"/>
          <a:stretch/>
        </p:blipFill>
        <p:spPr>
          <a:xfrm>
            <a:off x="406247" y="365125"/>
            <a:ext cx="11379506" cy="631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6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71755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Функционально-грамотный человек – это человек, который способен использовать все постоянно приобретаемые в течение жизни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знания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умения и навыки для решения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максимально широкого диапазона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жизненных задач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в различных сферах человеческой деятельности, общения и социальных отношений»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1755" marR="71755" indent="0" algn="r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Леонтьев А.А.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3236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6329" t="6147" r="29715" b="7353"/>
          <a:stretch/>
        </p:blipFill>
        <p:spPr>
          <a:xfrm>
            <a:off x="1478924" y="1"/>
            <a:ext cx="92341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332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6135" t="6390" r="29715" b="6320"/>
          <a:stretch/>
        </p:blipFill>
        <p:spPr>
          <a:xfrm>
            <a:off x="1918952" y="94129"/>
            <a:ext cx="8838827" cy="676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015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641" t="21975" r="6624" b="14686"/>
          <a:stretch/>
        </p:blipFill>
        <p:spPr>
          <a:xfrm>
            <a:off x="353156" y="0"/>
            <a:ext cx="11639198" cy="660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206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6706" t="22491" r="3214" b="7438"/>
          <a:stretch/>
        </p:blipFill>
        <p:spPr>
          <a:xfrm>
            <a:off x="0" y="0"/>
            <a:ext cx="12199655" cy="6857999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2321877" y="1255687"/>
            <a:ext cx="244699" cy="2237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0522" y="1872408"/>
            <a:ext cx="256054" cy="2377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1877" y="2581250"/>
            <a:ext cx="256054" cy="2377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1877" y="3210864"/>
            <a:ext cx="256054" cy="2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806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26"/>
          <a:stretch/>
        </p:blipFill>
        <p:spPr>
          <a:xfrm>
            <a:off x="344488" y="0"/>
            <a:ext cx="11485738" cy="6858000"/>
          </a:xfrm>
        </p:spPr>
      </p:pic>
    </p:spTree>
    <p:extLst>
      <p:ext uri="{BB962C8B-B14F-4D97-AF65-F5344CB8AC3E}">
        <p14:creationId xmlns:p14="http://schemas.microsoft.com/office/powerpoint/2010/main" val="1896693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12" b="6813"/>
          <a:stretch/>
        </p:blipFill>
        <p:spPr>
          <a:xfrm>
            <a:off x="89590" y="365125"/>
            <a:ext cx="11714560" cy="5905046"/>
          </a:xfrm>
        </p:spPr>
      </p:pic>
    </p:spTree>
    <p:extLst>
      <p:ext uri="{BB962C8B-B14F-4D97-AF65-F5344CB8AC3E}">
        <p14:creationId xmlns:p14="http://schemas.microsoft.com/office/powerpoint/2010/main" val="2359440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20800"/>
            <a:ext cx="10515600" cy="369888"/>
          </a:xfrm>
        </p:spPr>
        <p:txBody>
          <a:bodyPr>
            <a:noAutofit/>
          </a:bodyPr>
          <a:lstStyle/>
          <a:p>
            <a:pPr marL="71755" marR="71755" lvl="0" indent="288290" algn="ctr">
              <a:lnSpc>
                <a:spcPct val="107000"/>
              </a:lnSpc>
              <a:spcBef>
                <a:spcPts val="10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Различные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современные образовательные педагогические технологии:</a:t>
            </a:r>
            <a: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71755" marR="71755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технология проектной деятельности;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1755" marR="71755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- технология использования игровых методов;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1755" marR="71755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- технология проблемного обучения;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1755" marR="71755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- обучение на основе «учебных ситуаций»;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1755" marR="71755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- технология развития «критического мышления» через чтение и письмо;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1755" marR="71755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- технология формирования типа правильной читательской деятельности.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1755" marR="71755" indent="18415">
              <a:lnSpc>
                <a:spcPct val="107000"/>
              </a:lnSpc>
              <a:spcAft>
                <a:spcPts val="0"/>
              </a:spcAft>
            </a:pP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1755" marR="71755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Изучать – Искать – Думать - Сотрудничать - Приниматься за дело.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2721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0772" y="315798"/>
            <a:ext cx="10515600" cy="906917"/>
          </a:xfrm>
        </p:spPr>
        <p:txBody>
          <a:bodyPr>
            <a:normAutofit fontScale="90000"/>
          </a:bodyPr>
          <a:lstStyle/>
          <a:p>
            <a:pPr lvl="0" indent="360680" algn="ctr">
              <a:lnSpc>
                <a:spcPct val="100000"/>
              </a:lnSpc>
              <a:spcBef>
                <a:spcPts val="0"/>
              </a:spcBef>
            </a:pPr>
            <a:r>
              <a:rPr lang="ru-RU" sz="31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rPr>
              <a:t>Средства формирования функциональной грамотности на уроках  </a:t>
            </a: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+mn-cs"/>
              </a:rPr>
              <a:t>ОРКСЭ и ОДНКНР:</a:t>
            </a: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+mn-cs"/>
              </a:rPr>
              <a:t/>
            </a:r>
            <a:b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478972" y="1074056"/>
            <a:ext cx="1267097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6610">
              <a:buFont typeface="Arial" panose="020B0604020202020204" pitchFamily="34" charset="0"/>
              <a:buChar char="•"/>
            </a:pPr>
            <a:r>
              <a:rPr lang="ru-RU" sz="2000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пересказ</a:t>
            </a:r>
            <a:r>
              <a:rPr lang="ru-RU" sz="20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предоставление учащемуся возможности, монологически грамотно изъясняя свои мысли, «примерить на себя» те или иные исторические сюжеты и образы, что позволяет «очеловечить» события, расширить их воспитательный  диапазон, создавая тем самым соответствующую эмоциональную среду для усвоения базовых ценностей;</a:t>
            </a:r>
            <a:endParaRPr lang="ru-RU" sz="160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6610">
              <a:buFont typeface="Arial" panose="020B0604020202020204" pitchFamily="34" charset="0"/>
              <a:buChar char="•"/>
            </a:pPr>
            <a:r>
              <a:rPr lang="ru-RU" sz="2000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игры, викторины, уроки-дебаты</a:t>
            </a:r>
            <a:r>
              <a:rPr lang="ru-RU" sz="20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развивают навыки сотрудничества, индивидуальной работы и умение выступать с собственной точкой зрения в дискуссиях;</a:t>
            </a:r>
            <a:endParaRPr lang="ru-RU" sz="160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6610">
              <a:buFont typeface="Arial" panose="020B0604020202020204" pitchFamily="34" charset="0"/>
              <a:buChar char="•"/>
            </a:pPr>
            <a:r>
              <a:rPr lang="ru-RU" sz="2000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документов, их подробный анализ</a:t>
            </a:r>
            <a:r>
              <a:rPr lang="ru-RU" sz="20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что позволяет учащимся высказать своё собственное мнение по проблеме, опираясь на этические ценности, которые выработало человечество за всю свою историю;</a:t>
            </a:r>
            <a:endParaRPr lang="ru-RU" sz="160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6610">
              <a:buFont typeface="Arial" panose="020B0604020202020204" pitchFamily="34" charset="0"/>
              <a:buChar char="•"/>
            </a:pPr>
            <a:r>
              <a:rPr lang="ru-RU" sz="2000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вариативных источников</a:t>
            </a:r>
            <a:r>
              <a:rPr lang="ru-RU" sz="20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что позволяет учащимся отказаться  от однозначных и прямолинейных суждений, пристально присматриваться к текстам и авторским позициям. Таким образом, учащиеся делают этический выбор, с одной стороны примеряя на себя исторические роли, а с другой - входя в круг тех, кто эти роли оценивает.</a:t>
            </a:r>
            <a:endParaRPr lang="ru-RU" sz="160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6610">
              <a:buFont typeface="Arial" panose="020B0604020202020204" pitchFamily="34" charset="0"/>
              <a:buChar char="•"/>
            </a:pPr>
            <a:r>
              <a:rPr lang="ru-RU" sz="2000" b="1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исследовательские работы </a:t>
            </a:r>
            <a:r>
              <a:rPr lang="ru-RU" sz="200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форме презентаций, рефератов, проектов (учащиеся используют информацию, полученную в беседах с родственниками, с ветеранами войны и труда, из справочной литературы, обогащая себя новыми знаниями, очередной раз убеждаясь в том, какими нравственными качествами должен обладать человек, чтобы его имя не забывали).</a:t>
            </a:r>
            <a:endParaRPr lang="ru-RU" sz="160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973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228600" lvl="0" indent="-228600" algn="ctr">
              <a:spcBef>
                <a:spcPts val="10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План проведения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заседания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ММО учителе ОРКСЭ и ОДНКНР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03.11.2023г.</a:t>
            </a:r>
            <a:r>
              <a:rPr lang="ru-RU" sz="1800" b="1" dirty="0">
                <a:solidFill>
                  <a:srgbClr val="FF0000"/>
                </a:solidFill>
                <a:latin typeface="YS Text"/>
                <a:ea typeface="+mn-ea"/>
                <a:cs typeface="+mn-cs"/>
              </a:rPr>
              <a:t/>
            </a:r>
            <a:br>
              <a:rPr lang="ru-RU" sz="1800" b="1" dirty="0">
                <a:solidFill>
                  <a:srgbClr val="FF0000"/>
                </a:solidFill>
                <a:latin typeface="YS Text"/>
                <a:ea typeface="+mn-ea"/>
                <a:cs typeface="+mn-cs"/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Планирование работы Муниципального методического объединения на 2023-2024 г.</a:t>
            </a:r>
          </a:p>
          <a:p>
            <a:pPr marL="0" indent="0">
              <a:buNone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Организация работы ММО по формированию функциональной грамотности в рамках обновленного ФГОС.</a:t>
            </a:r>
          </a:p>
          <a:p>
            <a:pPr marL="0" indent="0">
              <a:buNone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Разное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164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1755" marR="71755" indent="288290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Базовым навыком функциональной грамотности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является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читательская грамотность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 современном обществе умение работать с информацией становится обязательным условием успешности.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Развитию осознанности чтения необходимо уделять самое пристальное внимание, особенно на первой ступени образования. Осознанное чтение является основой саморазвития личности – грамотно читающий человек понимает текст, размышляет над его содержанием, легко излагает свои мысли, свободно общается.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6745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9944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675731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Разное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62604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Сайты в помощь педагогам ОРКСЭ и ОДНКНР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18" t="4512" b="5807"/>
          <a:stretch/>
        </p:blipFill>
        <p:spPr>
          <a:xfrm>
            <a:off x="1300766" y="1771652"/>
            <a:ext cx="9143999" cy="4778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99287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Сайты в помощь педагогам ОРКСЭ и ОДНКНР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2846" t="5062" r="8658"/>
          <a:stretch/>
        </p:blipFill>
        <p:spPr>
          <a:xfrm>
            <a:off x="347731" y="1803041"/>
            <a:ext cx="5422533" cy="4225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5029" t="4358" r="3807" b="3626"/>
          <a:stretch/>
        </p:blipFill>
        <p:spPr>
          <a:xfrm>
            <a:off x="5401614" y="3026536"/>
            <a:ext cx="6216217" cy="352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4395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9063"/>
            <a:ext cx="105156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Сайты в помощь педагогам ОРКСЭ и ОДНКНР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01" y="988656"/>
            <a:ext cx="3059813" cy="5867071"/>
          </a:xfrm>
        </p:spPr>
      </p:pic>
      <p:sp>
        <p:nvSpPr>
          <p:cNvPr id="6" name="Прямоугольник 5"/>
          <p:cNvSpPr/>
          <p:nvPr/>
        </p:nvSpPr>
        <p:spPr>
          <a:xfrm>
            <a:off x="3584621" y="1484626"/>
            <a:ext cx="7894754" cy="7434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Православная культура в школе. Методический кабинет.</a:t>
            </a:r>
            <a:endParaRPr lang="ru-RU" sz="24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92" r="24813" b="20507"/>
          <a:stretch/>
        </p:blipFill>
        <p:spPr>
          <a:xfrm>
            <a:off x="3584621" y="2337252"/>
            <a:ext cx="2172235" cy="43947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77" r="24813" b="28789"/>
          <a:stretch/>
        </p:blipFill>
        <p:spPr>
          <a:xfrm>
            <a:off x="5981163" y="2337252"/>
            <a:ext cx="2446229" cy="30729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910" y="4094304"/>
            <a:ext cx="3792561" cy="263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4420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709151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декабря – выездное заседание Областного Методического Объединения учителей ОРКСЭ и ОДНКНР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(руководитель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Шерер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Анастасия Александровна)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материалы к новому учебнику по ОПК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272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586" y="6440"/>
            <a:ext cx="9135413" cy="685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009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149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1544" y="1052736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>
                <a:solidFill>
                  <a:prstClr val="black"/>
                </a:solidFill>
                <a:latin typeface="Calibri"/>
              </a:rPr>
              <a:t>Единая методическая тема для работы Муниципального ресурсного информационно – методического центра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07568" y="2551837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i="1" dirty="0">
                <a:solidFill>
                  <a:prstClr val="black"/>
                </a:solidFill>
                <a:latin typeface="Calibri"/>
              </a:rPr>
              <a:t>«Непрерывное образование педагога в инновационном пространстве — основа достижения современного качества образования и воспитания в условиях реализации обновлённых ФГОС, ФОП и приоритетного проекта «Образование». </a:t>
            </a:r>
          </a:p>
        </p:txBody>
      </p:sp>
    </p:spTree>
    <p:extLst>
      <p:ext uri="{BB962C8B-B14F-4D97-AF65-F5344CB8AC3E}">
        <p14:creationId xmlns:p14="http://schemas.microsoft.com/office/powerpoint/2010/main" val="410879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57" y="1556792"/>
            <a:ext cx="6880347" cy="4841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19536" y="280121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>
                <a:solidFill>
                  <a:prstClr val="black"/>
                </a:solidFill>
                <a:latin typeface="Calibri"/>
              </a:rPr>
              <a:t>Страница ресурсного центра на сайте</a:t>
            </a:r>
          </a:p>
          <a:p>
            <a:pPr algn="ctr"/>
            <a:r>
              <a:rPr lang="ru-RU" sz="3600" b="1" i="1" dirty="0">
                <a:solidFill>
                  <a:prstClr val="black"/>
                </a:solidFill>
                <a:latin typeface="Calibri"/>
              </a:rPr>
              <a:t> МАОУ «Лицей №21» </a:t>
            </a:r>
          </a:p>
        </p:txBody>
      </p:sp>
    </p:spTree>
    <p:extLst>
      <p:ext uri="{BB962C8B-B14F-4D97-AF65-F5344CB8AC3E}">
        <p14:creationId xmlns:p14="http://schemas.microsoft.com/office/powerpoint/2010/main" val="4089173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Планирование работы методистов ресурсного центра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91544" y="1412776"/>
            <a:ext cx="806489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dirty="0">
                <a:solidFill>
                  <a:prstClr val="black"/>
                </a:solidFill>
                <a:latin typeface="Calibri"/>
              </a:rPr>
              <a:t>Отредактировать планы работы ГМО, сдать в распечатанном виде, и в электронном виде для размещения на сайт до 24.10.2023</a:t>
            </a:r>
          </a:p>
          <a:p>
            <a:pPr marL="342900" indent="-342900">
              <a:buFontTx/>
              <a:buAutoNum type="arabicPeriod"/>
            </a:pPr>
            <a:r>
              <a:rPr lang="ru-RU" dirty="0">
                <a:solidFill>
                  <a:prstClr val="black"/>
                </a:solidFill>
                <a:latin typeface="Calibri"/>
              </a:rPr>
              <a:t>24.10 2023 совещание с методистами ресурсного центра по теме «Функциональная грамотность»</a:t>
            </a:r>
          </a:p>
          <a:p>
            <a:pPr marL="342900" indent="-342900">
              <a:buFontTx/>
              <a:buAutoNum type="arabicPeriod"/>
            </a:pPr>
            <a:r>
              <a:rPr lang="ru-RU" dirty="0">
                <a:solidFill>
                  <a:prstClr val="black"/>
                </a:solidFill>
                <a:latin typeface="Calibri"/>
              </a:rPr>
              <a:t>Банк данных учителей</a:t>
            </a:r>
          </a:p>
          <a:p>
            <a:r>
              <a:rPr lang="en-US" u="sng" dirty="0">
                <a:solidFill>
                  <a:prstClr val="black"/>
                </a:solidFill>
                <a:latin typeface="Calibri"/>
                <a:hlinkClick r:id="rId2"/>
              </a:rPr>
              <a:t>https://forms.yandex.ru/cloud/6513acddf47e738e128bafe2/</a:t>
            </a:r>
            <a:endParaRPr lang="ru-RU" dirty="0">
              <a:solidFill>
                <a:prstClr val="black"/>
              </a:solidFill>
              <a:latin typeface="Calibri"/>
            </a:endParaRPr>
          </a:p>
          <a:p>
            <a:r>
              <a:rPr lang="ru-RU" dirty="0">
                <a:solidFill>
                  <a:prstClr val="black"/>
                </a:solidFill>
                <a:latin typeface="Calibri"/>
              </a:rPr>
              <a:t>4. На первом заседании ГМО обсудить результаты ОГЭ, ЕГЭ,  ВПР (Статистика АГО,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midural.ru</a:t>
            </a:r>
            <a:r>
              <a:rPr lang="ru-RU" dirty="0">
                <a:solidFill>
                  <a:prstClr val="black"/>
                </a:solidFill>
                <a:latin typeface="Calibri"/>
              </a:rPr>
              <a:t> (областные результаты), ФИПИ (российские результаты)</a:t>
            </a:r>
          </a:p>
          <a:p>
            <a:r>
              <a:rPr lang="ru-RU" dirty="0">
                <a:solidFill>
                  <a:prstClr val="black"/>
                </a:solidFill>
                <a:latin typeface="Calibri"/>
              </a:rPr>
              <a:t>5. Единые муниципальные методические дни:</a:t>
            </a:r>
          </a:p>
          <a:p>
            <a:r>
              <a:rPr lang="ru-RU" dirty="0">
                <a:solidFill>
                  <a:prstClr val="black"/>
                </a:solidFill>
                <a:latin typeface="Calibri"/>
              </a:rPr>
              <a:t> 03.11.2023 г. – заседание ГМО</a:t>
            </a:r>
          </a:p>
          <a:p>
            <a:r>
              <a:rPr lang="ru-RU" dirty="0">
                <a:solidFill>
                  <a:prstClr val="black"/>
                </a:solidFill>
                <a:latin typeface="Calibri"/>
              </a:rPr>
              <a:t>11.01.2024 г.  – заседание ГМО</a:t>
            </a:r>
          </a:p>
          <a:p>
            <a:r>
              <a:rPr lang="ru-RU" dirty="0">
                <a:solidFill>
                  <a:prstClr val="black"/>
                </a:solidFill>
                <a:latin typeface="Calibri"/>
              </a:rPr>
              <a:t>28.03.2024 г.   - Муниципальные Педагогические чтения</a:t>
            </a:r>
          </a:p>
          <a:p>
            <a:r>
              <a:rPr lang="ru-RU" dirty="0">
                <a:solidFill>
                  <a:prstClr val="black"/>
                </a:solidFill>
                <a:latin typeface="Calibri"/>
              </a:rPr>
              <a:t>01.04.2024 г. – заседание ГМО</a:t>
            </a:r>
          </a:p>
          <a:p>
            <a:r>
              <a:rPr lang="ru-RU" dirty="0">
                <a:solidFill>
                  <a:prstClr val="black"/>
                </a:solidFill>
                <a:latin typeface="Calibri"/>
              </a:rPr>
              <a:t>Май 2024 г.  - анкетирование по результатам работы ресурсного центра</a:t>
            </a:r>
          </a:p>
          <a:p>
            <a:r>
              <a:rPr lang="ru-RU" dirty="0">
                <a:solidFill>
                  <a:prstClr val="black"/>
                </a:solidFill>
                <a:latin typeface="Calibri"/>
              </a:rPr>
              <a:t>06.06.2024 (дату согласуем) – результаты работы ГМО за учебный год</a:t>
            </a:r>
          </a:p>
          <a:p>
            <a:r>
              <a:rPr lang="ru-RU" dirty="0">
                <a:solidFill>
                  <a:prstClr val="black"/>
                </a:solidFill>
                <a:latin typeface="Calibri"/>
              </a:rPr>
              <a:t>Август 2024  - планирование работы на следующий учебный год</a:t>
            </a:r>
          </a:p>
          <a:p>
            <a:r>
              <a:rPr lang="ru-RU" dirty="0">
                <a:solidFill>
                  <a:prstClr val="black"/>
                </a:solidFill>
                <a:latin typeface="Calibri"/>
              </a:rPr>
              <a:t>7. Предложения в план МАОУ «ЛИЦЕЙ №21», Управления образования от ГМО направлять до 15 числа каждого месяца</a:t>
            </a:r>
          </a:p>
          <a:p>
            <a:pPr marL="342900" indent="-342900">
              <a:buFontTx/>
              <a:buAutoNum type="arabicPeriod"/>
            </a:pPr>
            <a:endParaRPr lang="ru-RU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537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27314"/>
          </a:xfrm>
        </p:spPr>
        <p:txBody>
          <a:bodyPr>
            <a:normAutofit fontScale="90000"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7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График</a:t>
            </a: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проведения мероприятий отдела религиозного образования и </a:t>
            </a:r>
            <a:r>
              <a:rPr lang="ru-RU" sz="27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катехизации</a:t>
            </a:r>
            <a:r>
              <a:rPr lang="ru-RU" sz="27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2023-2024 учебный год (примерный)*</a:t>
            </a:r>
            <a: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3921147"/>
              </p:ext>
            </p:extLst>
          </p:nvPr>
        </p:nvGraphicFramePr>
        <p:xfrm>
          <a:off x="838200" y="1806734"/>
          <a:ext cx="10701270" cy="4859851"/>
        </p:xfrm>
        <a:graphic>
          <a:graphicData uri="http://schemas.openxmlformats.org/drawingml/2006/table">
            <a:tbl>
              <a:tblPr firstRow="1" firstCol="1" bandRow="1"/>
              <a:tblGrid>
                <a:gridCol w="629485">
                  <a:extLst>
                    <a:ext uri="{9D8B030D-6E8A-4147-A177-3AD203B41FA5}">
                      <a16:colId xmlns:a16="http://schemas.microsoft.com/office/drawing/2014/main" val="3278515000"/>
                    </a:ext>
                  </a:extLst>
                </a:gridCol>
                <a:gridCol w="8137482">
                  <a:extLst>
                    <a:ext uri="{9D8B030D-6E8A-4147-A177-3AD203B41FA5}">
                      <a16:colId xmlns:a16="http://schemas.microsoft.com/office/drawing/2014/main" val="4080914309"/>
                    </a:ext>
                  </a:extLst>
                </a:gridCol>
                <a:gridCol w="1934303">
                  <a:extLst>
                    <a:ext uri="{9D8B030D-6E8A-4147-A177-3AD203B41FA5}">
                      <a16:colId xmlns:a16="http://schemas.microsoft.com/office/drawing/2014/main" val="3518219099"/>
                    </a:ext>
                  </a:extLst>
                </a:gridCol>
              </a:tblGrid>
              <a:tr h="3250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Сроки проведения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7974896"/>
                  </a:ext>
                </a:extLst>
              </a:tr>
              <a:tr h="325021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AutoNum type="arabicPeriod"/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Международный конкурс детского творчества «</a:t>
                      </a:r>
                      <a:r>
                        <a:rPr lang="ru-RU" sz="16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Красота Божьего мира – 2023»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Сентябрь - октябрь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1307555"/>
                  </a:ext>
                </a:extLst>
              </a:tr>
              <a:tr h="687294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этап ХХХII Международных Рождественских образовательных чтений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«Православие и отечественная культура: потери и приобретения минувшего, образ будущего»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Октябрь - ноябрь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9200842"/>
                  </a:ext>
                </a:extLst>
              </a:tr>
              <a:tr h="32502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Чудо Рождества Христова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Ноябрь - декабрь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9793875"/>
                  </a:ext>
                </a:extLst>
              </a:tr>
              <a:tr h="706566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ОВИО «Наше наследие» 2023/2024 </a:t>
                      </a:r>
                      <a:r>
                        <a:rPr lang="ru-RU" sz="1600" u="none" strike="noStrike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уч.г</a:t>
                      </a:r>
                      <a:r>
                        <a:rPr lang="ru-RU" sz="160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.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У ВСЕХ КЛАССОВ с 1 по 11 олимпиада «Наше наследие» будет проведена по теме: «Моя страна - Россия. Краеведение. Туризм»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https://ovio.pravolimp.ru/articles/6491bf0453bb5646240433de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графику ОВИО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942775"/>
                  </a:ext>
                </a:extLst>
              </a:tr>
              <a:tr h="52692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Епархиальный конкурс по Православной культуре</a:t>
                      </a:r>
                      <a:br>
                        <a:rPr lang="ru-RU" sz="16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="0" i="0" u="none" strike="noStrike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b="0" i="0" u="none" strike="noStrike" spc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Ручейки добра: нравственная и культурная красота Православия»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Январь - февраль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105360"/>
                  </a:ext>
                </a:extLst>
              </a:tr>
              <a:tr h="32502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для педагогов «Воспитание святостью»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Сентябрь - ноябрь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014767"/>
                  </a:ext>
                </a:extLst>
              </a:tr>
              <a:tr h="526925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Всероссийский конкурс в области педагогики, работы с детьми и молодежью до 20 лет  «</a:t>
                      </a:r>
                      <a:r>
                        <a:rPr lang="ru-RU" sz="16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нравственный подвиг учителя»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Январь - март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3191245"/>
                  </a:ext>
                </a:extLst>
              </a:tr>
              <a:tr h="32502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Епархиальная научно-практическая конференция для детей и педагогов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Февраль – март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6038025"/>
                  </a:ext>
                </a:extLst>
              </a:tr>
              <a:tr h="32502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творчества детей и взрослых «</a:t>
                      </a:r>
                      <a:r>
                        <a:rPr lang="ru-RU" sz="1600" u="sng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Светлая Пасха»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Март - апрель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1669872"/>
                  </a:ext>
                </a:extLst>
              </a:tr>
              <a:tr h="32502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Благотворительная акция «</a:t>
                      </a:r>
                      <a:r>
                        <a:rPr lang="ru-RU" sz="1600" u="sng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Белый цветок</a:t>
                      </a:r>
                      <a:r>
                        <a:rPr lang="ru-RU" sz="16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Апрель - июнь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708" marR="437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83409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2242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Организация работы ММО по формированию функциональной грамотности в рамках обновленного ФГОС.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2981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662</Words>
  <Application>Microsoft Office PowerPoint</Application>
  <PresentationFormat>Широкоэкранный</PresentationFormat>
  <Paragraphs>85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26</vt:i4>
      </vt:variant>
    </vt:vector>
  </HeadingPairs>
  <TitlesOfParts>
    <vt:vector size="36" baseType="lpstr">
      <vt:lpstr>Arial</vt:lpstr>
      <vt:lpstr>Calibri</vt:lpstr>
      <vt:lpstr>Calibri Light</vt:lpstr>
      <vt:lpstr>Tahoma</vt:lpstr>
      <vt:lpstr>Times New Roman</vt:lpstr>
      <vt:lpstr>YS Text</vt:lpstr>
      <vt:lpstr>Тема Office</vt:lpstr>
      <vt:lpstr>1_Тема Office</vt:lpstr>
      <vt:lpstr>2_Тема Office</vt:lpstr>
      <vt:lpstr>3_Тема Office</vt:lpstr>
      <vt:lpstr>Презентация PowerPoint</vt:lpstr>
      <vt:lpstr>План проведения заседания ММО учителе ОРКСЭ и ОДНКНР на 03.11.2023г. 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Планирование работы методистов ресурсного центра</vt:lpstr>
      <vt:lpstr>График проведения мероприятий отдела религиозного образования и катехизации на 2023-2024 учебный год (примерный)* </vt:lpstr>
      <vt:lpstr>Организация работы ММО по формированию функциональной грамотности в рамках обновленного ФГОС.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Различные современные образовательные педагогические технологии: </vt:lpstr>
      <vt:lpstr>Средства формирования функциональной грамотности на уроках  ОРКСЭ и ОДНКНР: </vt:lpstr>
      <vt:lpstr>Презентация PowerPoint</vt:lpstr>
      <vt:lpstr>Презентация PowerPoint</vt:lpstr>
      <vt:lpstr>Разное</vt:lpstr>
      <vt:lpstr>Сайты в помощь педагогам ОРКСЭ и ОДНКНР</vt:lpstr>
      <vt:lpstr>Сайты в помощь педагогам ОРКСЭ и ОДНКНР</vt:lpstr>
      <vt:lpstr>Сайты в помощь педагогам ОРКСЭ и ОДНКНР</vt:lpstr>
      <vt:lpstr>5 декабря – выездное заседание Областного Методического Объединения учителей ОРКСЭ и ОДНКНР (руководитель Шерер Анастасия Александровна) методические материалы к новому учебнику по ОПК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17</cp:revision>
  <dcterms:created xsi:type="dcterms:W3CDTF">2023-11-01T11:53:10Z</dcterms:created>
  <dcterms:modified xsi:type="dcterms:W3CDTF">2024-03-31T11:06:42Z</dcterms:modified>
</cp:coreProperties>
</file>