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06" r:id="rId4"/>
    <p:sldId id="292" r:id="rId5"/>
    <p:sldId id="294" r:id="rId6"/>
    <p:sldId id="299" r:id="rId7"/>
    <p:sldId id="301" r:id="rId8"/>
    <p:sldId id="302" r:id="rId9"/>
    <p:sldId id="284" r:id="rId10"/>
    <p:sldId id="273" r:id="rId11"/>
    <p:sldId id="30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63" d="100"/>
          <a:sy n="63" d="100"/>
        </p:scale>
        <p:origin x="4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A2F97-7CFC-4B15-A826-CA420CF894E5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C92EA-3888-4C1A-8CB5-AA382EC81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3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92EA-3888-4C1A-8CB5-AA382EC819F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4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C1E1-F1BA-4565-8F08-FBD5DD8EA9D7}" type="datetimeFigureOut">
              <a:rPr lang="ru-RU"/>
              <a:pPr>
                <a:defRPr/>
              </a:pPr>
              <a:t>23.02.2025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4C0BD-0844-4709-8ECD-E52B496281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4AB9-DB7C-42C1-BBD9-D41DE77A85A6}" type="datetimeFigureOut">
              <a:rPr lang="ru-RU"/>
              <a:pPr>
                <a:defRPr/>
              </a:pPr>
              <a:t>23.02.2025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D105-66DB-464C-AB9A-B433B3315F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3EB9-CB11-4827-88EA-5BF16BD764A4}" type="datetimeFigureOut">
              <a:rPr lang="ru-RU"/>
              <a:pPr>
                <a:defRPr/>
              </a:pPr>
              <a:t>23.02.2025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2AEA-5F1E-4334-942F-9B90E82F66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CCF19-666B-4500-B37D-B5901BA21543}" type="datetimeFigureOut">
              <a:rPr lang="ru-RU"/>
              <a:pPr>
                <a:defRPr/>
              </a:pPr>
              <a:t>23.02.2025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BF022-CA8A-4AC0-9254-0CC693EEC7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B99F9-6D34-4395-B4AA-06429F8202E2}" type="datetimeFigureOut">
              <a:rPr lang="ru-RU"/>
              <a:pPr>
                <a:defRPr/>
              </a:pPr>
              <a:t>23.02.2025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A51C-36B6-49B3-A3F4-68553F5200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49BB2-CE9C-42EF-BAC1-1048EB444545}" type="datetimeFigureOut">
              <a:rPr lang="ru-RU"/>
              <a:pPr>
                <a:defRPr/>
              </a:pPr>
              <a:t>23.02.2025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B5DA3-7A93-4BF1-BAF1-7B88438375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5AC56-F853-4347-8D45-A607849674E5}" type="datetimeFigureOut">
              <a:rPr lang="ru-RU"/>
              <a:pPr>
                <a:defRPr/>
              </a:pPr>
              <a:t>23.02.2025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E940-6552-4F68-BA9C-62C7698F89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2552E-6862-4F9B-9F24-A6C0D579538A}" type="datetimeFigureOut">
              <a:rPr lang="ru-RU"/>
              <a:pPr>
                <a:defRPr/>
              </a:pPr>
              <a:t>23.02.2025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698B5-A8D3-4785-9F85-DF3B16499C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91D9-446D-4986-97B0-9082177E1FB3}" type="datetimeFigureOut">
              <a:rPr lang="ru-RU"/>
              <a:pPr>
                <a:defRPr/>
              </a:pPr>
              <a:t>23.02.2025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12F8-5A5C-4B3D-9205-52686E6A5E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586B-A266-405F-B0EC-25D5B84AD929}" type="datetimeFigureOut">
              <a:rPr lang="ru-RU"/>
              <a:pPr>
                <a:defRPr/>
              </a:pPr>
              <a:t>23.02.2025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81C14-F731-4C13-9374-9325C84ACB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6266C-CED5-49E5-B5CD-75BE79416233}" type="datetimeFigureOut">
              <a:rPr lang="ru-RU"/>
              <a:pPr>
                <a:defRPr/>
              </a:pPr>
              <a:t>23.02.2025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53E2F-B5DA-4C18-ABE7-2CD950A718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593CA0-890E-4D58-BB0A-F0ED88BC47D6}" type="datetimeFigureOut">
              <a:rPr lang="ru-RU"/>
              <a:pPr>
                <a:defRPr/>
              </a:pPr>
              <a:t>23.02.2025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CB7796-3619-436D-8993-2619C94348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bex2.skachate.com/tw_files2/urls_19/56/d-55572/55572_html_428082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235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900113" y="1904286"/>
            <a:ext cx="7272337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/>
              <a:t>РАЗВИТИЕ РЕЧИ </a:t>
            </a:r>
            <a:r>
              <a:rPr lang="ru-RU" sz="2400" b="1" dirty="0" smtClean="0"/>
              <a:t>ОБУЧАЩИХСЯ </a:t>
            </a:r>
            <a:r>
              <a:rPr lang="ru-RU" sz="2400" b="1" dirty="0"/>
              <a:t>КАК ОДНА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ИЗ ОСНОВНЫХ</a:t>
            </a:r>
            <a:r>
              <a:rPr lang="ru-RU" sz="2400" dirty="0"/>
              <a:t> </a:t>
            </a:r>
            <a:r>
              <a:rPr lang="ru-RU" sz="2400" b="1" dirty="0" smtClean="0"/>
              <a:t>ЗАДАЧ </a:t>
            </a:r>
            <a:r>
              <a:rPr lang="ru-RU" sz="2400" b="1" dirty="0"/>
              <a:t>ФОРМИРОВАНИЯ ЧИТАТЕЛЬСКОЙ КОМПЕТЕНТНОСТИ</a:t>
            </a:r>
            <a:endParaRPr lang="ru-RU" sz="2400" dirty="0"/>
          </a:p>
          <a:p>
            <a:pPr algn="ctr"/>
            <a:r>
              <a:rPr lang="ru-RU" sz="2400" b="1" dirty="0"/>
              <a:t>МЛАДШИХ ШКОЛЬНИКОВ</a:t>
            </a:r>
            <a:endParaRPr lang="ru-RU" sz="2400" dirty="0"/>
          </a:p>
        </p:txBody>
      </p:sp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1403350" y="3357563"/>
            <a:ext cx="66976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0"/>
            <a:endParaRPr lang="ru-RU" sz="1400" b="1" i="1" dirty="0" smtClean="0">
              <a:solidFill>
                <a:srgbClr val="002060"/>
              </a:solidFill>
            </a:endParaRPr>
          </a:p>
          <a:p>
            <a:pPr marL="63500" algn="r"/>
            <a:r>
              <a:rPr lang="ru-RU" sz="1400" b="1" dirty="0" err="1" smtClean="0">
                <a:solidFill>
                  <a:srgbClr val="7030A0"/>
                </a:solidFill>
              </a:rPr>
              <a:t>Свалова</a:t>
            </a:r>
            <a:r>
              <a:rPr lang="ru-RU" sz="1400" b="1" dirty="0" smtClean="0">
                <a:solidFill>
                  <a:srgbClr val="7030A0"/>
                </a:solidFill>
              </a:rPr>
              <a:t> Ольга Геннадьевна</a:t>
            </a:r>
          </a:p>
          <a:p>
            <a:pPr marL="63500" algn="r"/>
            <a:endParaRPr lang="ru-RU" sz="1400" b="1" dirty="0" smtClean="0">
              <a:solidFill>
                <a:srgbClr val="7030A0"/>
              </a:solidFill>
            </a:endParaRPr>
          </a:p>
          <a:p>
            <a:pPr marL="63500" algn="r"/>
            <a:r>
              <a:rPr lang="ru-RU" sz="1400" b="1" dirty="0" smtClean="0">
                <a:solidFill>
                  <a:srgbClr val="7030A0"/>
                </a:solidFill>
              </a:rPr>
              <a:t>у</a:t>
            </a:r>
            <a:r>
              <a:rPr lang="ru-RU" sz="1400" b="1" i="1" dirty="0" smtClean="0">
                <a:solidFill>
                  <a:srgbClr val="7030A0"/>
                </a:solidFill>
              </a:rPr>
              <a:t>читель </a:t>
            </a:r>
            <a:r>
              <a:rPr lang="ru-RU" sz="1400" b="1" i="1" dirty="0">
                <a:solidFill>
                  <a:srgbClr val="7030A0"/>
                </a:solidFill>
              </a:rPr>
              <a:t>начальных </a:t>
            </a:r>
            <a:r>
              <a:rPr lang="ru-RU" sz="1400" b="1" i="1" dirty="0" smtClean="0">
                <a:solidFill>
                  <a:srgbClr val="7030A0"/>
                </a:solidFill>
              </a:rPr>
              <a:t>классов                                              </a:t>
            </a:r>
          </a:p>
          <a:p>
            <a:pPr marL="63500" algn="r"/>
            <a:endParaRPr lang="ru-RU" sz="1400" b="1" i="1" dirty="0">
              <a:solidFill>
                <a:srgbClr val="7030A0"/>
              </a:solidFill>
            </a:endParaRPr>
          </a:p>
          <a:p>
            <a:pPr marL="63500" algn="r"/>
            <a:r>
              <a:rPr lang="ru-RU" sz="1400" b="1" i="1" dirty="0" smtClean="0">
                <a:solidFill>
                  <a:srgbClr val="7030A0"/>
                </a:solidFill>
              </a:rPr>
              <a:t>МАОУ «СОШ № 1» </a:t>
            </a:r>
            <a:endParaRPr lang="ru-RU" sz="1400" b="1" i="1" dirty="0">
              <a:solidFill>
                <a:srgbClr val="7030A0"/>
              </a:solidFill>
            </a:endParaRPr>
          </a:p>
        </p:txBody>
      </p:sp>
      <p:pic>
        <p:nvPicPr>
          <p:cNvPr id="2053" name="Picture 4" descr="http://liubavyshka.ru/_ph/144/1/721383100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692150"/>
            <a:ext cx="12969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ibex2.skachate.com/tw_files2/urls_19/56/d-55572/55572_html_428082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75" y="274638"/>
            <a:ext cx="864235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116013" y="836613"/>
            <a:ext cx="7200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300">
                <a:solidFill>
                  <a:srgbClr val="000066"/>
                </a:solidFill>
                <a:latin typeface="Verdana" pitchFamily="34" charset="0"/>
                <a:cs typeface="Times New Roman" pitchFamily="18" charset="0"/>
              </a:rPr>
              <a:t>   </a:t>
            </a:r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58888" y="981075"/>
            <a:ext cx="7273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         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азвитие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речи младших школьников представляет собой комплексную задачу, которая требует от педагога внимательного и системного подхода.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ibex2.skachate.com/tw_files2/urls_19/56/d-55572/55572_html_428082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642350" cy="604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116013" y="836613"/>
            <a:ext cx="7200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300">
                <a:solidFill>
                  <a:srgbClr val="000066"/>
                </a:solidFill>
                <a:latin typeface="Verdana" pitchFamily="34" charset="0"/>
                <a:cs typeface="Times New Roman" pitchFamily="18" charset="0"/>
              </a:rPr>
              <a:t>   </a:t>
            </a:r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58888" y="981075"/>
            <a:ext cx="7273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          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bex2.skachate.com/tw_files2/urls_19/56/d-55572/55572_html_428082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864235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250" y="908050"/>
            <a:ext cx="6769100" cy="1152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00113" y="1000108"/>
            <a:ext cx="7416800" cy="3071834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Формирование читательской компетентности младших школьников является одной из ключевых задач современного начального образования.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При этом развитие речи занимает центральное место в процессе формирования читательской компетентности</a:t>
            </a:r>
            <a:endParaRPr lang="ru-RU" sz="3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Библиотека\Рабочий стол\69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857628"/>
            <a:ext cx="3786214" cy="2603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bex2.skachate.com/tw_files2/urls_19/56/d-55572/55572_html_428082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864235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250" y="908050"/>
            <a:ext cx="6769100" cy="1152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62" y="1071546"/>
            <a:ext cx="7416800" cy="35004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На начальных этапах обучения важным аспектом становится работа с устной речью, так как она является основой для понимания письменного текста.</a:t>
            </a:r>
            <a:endParaRPr lang="ru-RU" sz="3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bex2.skachate.com/tw_files2/urls_19/56/d-55572/55572_html_4280820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4813"/>
            <a:ext cx="864235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250" y="908050"/>
            <a:ext cx="6769100" cy="1152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62" y="1071546"/>
            <a:ext cx="7416800" cy="307183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28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997838"/>
            <a:ext cx="6929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Умение выразить свои мысли устно способствует формированию навыков структурирования и анализа информации, что особенно важно для дальнейшего чтения и понимания текстов.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bex2.skachate.com/tw_files2/urls_19/56/d-55572/55572_html_428082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864235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250" y="908050"/>
            <a:ext cx="6769100" cy="1152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62" y="1071546"/>
            <a:ext cx="7416800" cy="4143404"/>
          </a:xfrm>
        </p:spPr>
        <p:txBody>
          <a:bodyPr rtlCol="0">
            <a:normAutofit fontScale="25000" lnSpcReduction="20000"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1200" b="1" i="1" dirty="0">
                <a:solidFill>
                  <a:srgbClr val="C00000"/>
                </a:solidFill>
              </a:rPr>
              <a:t>Работа над развитием словарного запаса учащихся играет первостепенную роль</a:t>
            </a:r>
            <a:r>
              <a:rPr lang="ru-RU" sz="11200" b="1" i="1" dirty="0" smtClean="0">
                <a:solidFill>
                  <a:srgbClr val="C00000"/>
                </a:solidFill>
              </a:rPr>
              <a:t>. Выделяем 3 аспекта:</a:t>
            </a:r>
            <a:endParaRPr lang="ru-RU" sz="1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Во-первых, </a:t>
            </a:r>
            <a:r>
              <a:rPr lang="ru-RU" sz="1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обогащение </a:t>
            </a:r>
            <a:r>
              <a:rPr lang="ru-RU" sz="1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словаря.</a:t>
            </a:r>
          </a:p>
          <a:p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Во-вторых</a:t>
            </a:r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уточнение </a:t>
            </a:r>
            <a:r>
              <a:rPr lang="ru-RU" sz="1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словаря: </a:t>
            </a:r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выяснение </a:t>
            </a:r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их оттенков, различий между синонимами, подбор антонимов, анализ </a:t>
            </a:r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многозначности и т.д.,</a:t>
            </a:r>
          </a:p>
          <a:p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В-третьих</a:t>
            </a:r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активизация словаря</a:t>
            </a:r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т.е. включение как можно более широкого круга слов в речь каждого </a:t>
            </a:r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учащегося.</a:t>
            </a:r>
            <a:endParaRPr lang="ru-RU" sz="112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Олег\Desktop\1024х7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40762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250825" y="836613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95288" y="1412875"/>
            <a:ext cx="3889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</a:rPr>
              <a:t>Неотъемлемой частью формирования читательской компетентности является развитие связной речи.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составление рассказов по картинкам, пересказ прочитанных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текстов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обсуждение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сюжетов и персонажей литературных произведений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Важно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, чтобы такие задания были направлены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на формирование интереса к чтению как познавательной деятельности.</a:t>
            </a:r>
          </a:p>
          <a:p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10" name="Picture 4" descr="http://liubavyshka.ru/_ph/144/1/721383100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000108"/>
            <a:ext cx="165576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Олег\Desktop\1024х7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664"/>
            <a:ext cx="8640762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250825" y="836613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95288" y="1412875"/>
            <a:ext cx="3889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</a:rPr>
              <a:t>Существенную роль в развитии речи младших школьников играет работа над текстами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Чтение и анализ литературных произведений, учебных и познавательных текстов помогает детям усваивать структуру текста, понимать логику изложения, различать основные и второстепенные идеи. Навыки анализа текста способствуют развитию критического мышления, умения интерпретировать прочитанное, делать выводы</a:t>
            </a:r>
            <a:r>
              <a:rPr lang="ru-RU" sz="2800" b="1" dirty="0"/>
              <a:t>. </a:t>
            </a:r>
            <a:endParaRPr lang="ru-RU" sz="2800" b="1" dirty="0"/>
          </a:p>
        </p:txBody>
      </p:sp>
      <p:pic>
        <p:nvPicPr>
          <p:cNvPr id="7" name="Picture 4" descr="http://liubavyshka.ru/_ph/144/1/721383100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928934"/>
            <a:ext cx="165576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Олег\Desktop\1024х7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94" y="300886"/>
            <a:ext cx="8640762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250825" y="836613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95288" y="1412875"/>
            <a:ext cx="3889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Методы и приемы, виды заданий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Диалоговое обучение;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Устный пересказ прочитанного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 различные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текстовые выступления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учащихся;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Различные импровизации;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Записи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наблюдениям;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Сочинения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устные и письменные разных видов в соответствии с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классификацией;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Отзывы о прочитанном, письма, деловые документы и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т.п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Работа в парах, группах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800" dirty="0"/>
          </a:p>
        </p:txBody>
      </p:sp>
      <p:pic>
        <p:nvPicPr>
          <p:cNvPr id="7" name="Picture 4" descr="http://liubavyshka.ru/_ph/144/1/721383100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928934"/>
            <a:ext cx="165576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910" y="1500174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Олег\Desktop\1024х7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832" y="1263466"/>
            <a:ext cx="8173318" cy="59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260648" y="1773238"/>
            <a:ext cx="864093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5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Задача учителя — создавать условия, при которых чтение становится для ребенка увлекательным процессом, пробуждающим его интерес и любознательность.</a:t>
            </a:r>
          </a:p>
          <a:p>
            <a:pPr lvl="5">
              <a:buFont typeface="Wingdings" pitchFamily="2" charset="2"/>
              <a:buChar char="q"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467" name="Picture 4" descr="http://liubavyshka.ru/_ph/144/1/721383100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76250"/>
            <a:ext cx="165576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333375"/>
            <a:ext cx="6102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речи тесно связано с интересом ребенка к чтению.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294</Words>
  <Application>Microsoft Office PowerPoint</Application>
  <PresentationFormat>Экран (4:3)</PresentationFormat>
  <Paragraphs>50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 </vt:lpstr>
      <vt:lpstr> </vt:lpstr>
      <vt:lpstr> </vt:lpstr>
      <vt:lpstr> </vt:lpstr>
      <vt:lpstr>Неотъемлемой частью формирования читательской компетентности является развитие связной речи.</vt:lpstr>
      <vt:lpstr>Существенную роль в развитии речи младших школьников играет работа над текстами.</vt:lpstr>
      <vt:lpstr>Методы и приемы, виды заданий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118</cp:revision>
  <dcterms:created xsi:type="dcterms:W3CDTF">2014-03-15T06:31:10Z</dcterms:created>
  <dcterms:modified xsi:type="dcterms:W3CDTF">2025-02-23T05:42:04Z</dcterms:modified>
</cp:coreProperties>
</file>