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71" r:id="rId5"/>
    <p:sldId id="284" r:id="rId6"/>
    <p:sldId id="285" r:id="rId7"/>
    <p:sldId id="286" r:id="rId8"/>
    <p:sldId id="261" r:id="rId9"/>
    <p:sldId id="283" r:id="rId10"/>
    <p:sldId id="28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83;&#1077;&#1082;&#1089;&#1072;&#1085;&#1076;&#1088;\OneDrive\Desktop\&#1040;&#1085;&#1072;&#1083;&#1080;&#1090;&#1080;&#1082;&#1072;%20&#1043;&#1048;&#1040;%20&#1040;&#1052;&#1054;%202025\&#1056;&#1077;&#1079;&#1091;&#1083;&#1100;&#1090;&#1072;&#1090;&#1099;%20&#1043;&#1048;&#1040;-2025_&#1040;&#1052;&#1054;\9%20&#1082;&#1083;&#1072;&#1089;&#1089;\&#1075;&#1077;&#1086;&#1075;&#1088;&#1072;&#1092;&#1080;&#1103;%20-%209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83;&#1077;&#1082;&#1089;&#1072;&#1085;&#1076;&#1088;\OneDrive\Desktop\&#1040;&#1085;&#1072;&#1083;&#1080;&#1090;&#1080;&#1082;&#1072;%20&#1043;&#1048;&#1040;%20&#1040;&#1052;&#1054;%202025\&#1056;&#1077;&#1079;&#1091;&#1083;&#1100;&#1090;&#1072;&#1090;&#1099;%20&#1043;&#1048;&#1040;-2025_&#1040;&#1052;&#1054;\9%20&#1082;&#1083;&#1072;&#1089;&#1089;\&#1075;&#1077;&#1086;&#1075;&#1088;&#1072;&#1092;&#1080;&#1103;%20-%209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172</c:v>
                </c:pt>
                <c:pt idx="1">
                  <c:v>215</c:v>
                </c:pt>
                <c:pt idx="2">
                  <c:v>239</c:v>
                </c:pt>
                <c:pt idx="3">
                  <c:v>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92-43A7-9686-DBE06DB39F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9276464"/>
        <c:axId val="129277712"/>
      </c:barChart>
      <c:catAx>
        <c:axId val="1292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277712"/>
        <c:crosses val="autoZero"/>
        <c:auto val="1"/>
        <c:lblAlgn val="ctr"/>
        <c:lblOffset val="100"/>
        <c:noMultiLvlLbl val="0"/>
      </c:catAx>
      <c:valAx>
        <c:axId val="129277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27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</a:t>
            </a:r>
            <a:r>
              <a:rPr lang="ru-RU" sz="12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 по географии, ОГЭ - 2025 (по ОО)</a:t>
            </a:r>
            <a:endParaRPr lang="ru-RU" sz="1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stockChart>
        <c:ser>
          <c:idx val="0"/>
          <c:order val="0"/>
          <c:tx>
            <c:strRef>
              <c:f>медиана!$C$1</c:f>
              <c:strCache>
                <c:ptCount val="1"/>
                <c:pt idx="0">
                  <c:v>Медиана</c:v>
                </c:pt>
              </c:strCache>
            </c:strRef>
          </c:tx>
          <c:spPr>
            <a:ln w="254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медиана!$B$2:$B$17</c:f>
              <c:strCache>
                <c:ptCount val="16"/>
                <c:pt idx="0">
                  <c:v>МАОУ "СОШ № 1"</c:v>
                </c:pt>
                <c:pt idx="1">
                  <c:v>МБОУ "СОШ № 2"</c:v>
                </c:pt>
                <c:pt idx="2">
                  <c:v>МБОУ "СОШ № 3"</c:v>
                </c:pt>
                <c:pt idx="3">
                  <c:v>МБОУ СОШ № 4</c:v>
                </c:pt>
                <c:pt idx="4">
                  <c:v>МБОУ "ООШ № 5"</c:v>
                </c:pt>
                <c:pt idx="5">
                  <c:v>МБОУ "СОШ № 6"</c:v>
                </c:pt>
                <c:pt idx="6">
                  <c:v>МБОУ "СОШ № 7"</c:v>
                </c:pt>
                <c:pt idx="7">
                  <c:v>МАОУ "СОШ № 8"</c:v>
                </c:pt>
                <c:pt idx="8">
                  <c:v>МБОУ "СОШ № 9"</c:v>
                </c:pt>
                <c:pt idx="9">
                  <c:v>МБОУ "СОШ № 10"</c:v>
                </c:pt>
                <c:pt idx="10">
                  <c:v>МАОУ "СОШ № 12"</c:v>
                </c:pt>
                <c:pt idx="11">
                  <c:v>МБОУ "СОШ № 14"</c:v>
                </c:pt>
                <c:pt idx="12">
                  <c:v>МБОУ "СОШ № 16"</c:v>
                </c:pt>
                <c:pt idx="13">
                  <c:v>МБОУ "СОШ № 17"</c:v>
                </c:pt>
                <c:pt idx="14">
                  <c:v>МАОУ "Лицей № 21"</c:v>
                </c:pt>
                <c:pt idx="15">
                  <c:v>МАОУ СОШ № 56</c:v>
                </c:pt>
              </c:strCache>
            </c:strRef>
          </c:cat>
          <c:val>
            <c:numRef>
              <c:f>медиана!$C$2:$C$17</c:f>
              <c:numCache>
                <c:formatCode>General</c:formatCode>
                <c:ptCount val="16"/>
                <c:pt idx="0">
                  <c:v>22</c:v>
                </c:pt>
                <c:pt idx="1">
                  <c:v>16</c:v>
                </c:pt>
                <c:pt idx="2">
                  <c:v>21.5</c:v>
                </c:pt>
                <c:pt idx="3">
                  <c:v>22</c:v>
                </c:pt>
                <c:pt idx="4">
                  <c:v>21</c:v>
                </c:pt>
                <c:pt idx="5">
                  <c:v>15.5</c:v>
                </c:pt>
                <c:pt idx="6">
                  <c:v>11.5</c:v>
                </c:pt>
                <c:pt idx="7">
                  <c:v>13.5</c:v>
                </c:pt>
                <c:pt idx="8">
                  <c:v>22</c:v>
                </c:pt>
                <c:pt idx="9">
                  <c:v>8</c:v>
                </c:pt>
                <c:pt idx="10">
                  <c:v>16.5</c:v>
                </c:pt>
                <c:pt idx="11">
                  <c:v>13</c:v>
                </c:pt>
                <c:pt idx="12">
                  <c:v>17</c:v>
                </c:pt>
                <c:pt idx="13">
                  <c:v>18</c:v>
                </c:pt>
                <c:pt idx="14">
                  <c:v>29</c:v>
                </c:pt>
                <c:pt idx="15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95-4FBC-925B-3B0EC0C61EA4}"/>
            </c:ext>
          </c:extLst>
        </c:ser>
        <c:ser>
          <c:idx val="1"/>
          <c:order val="1"/>
          <c:tx>
            <c:strRef>
              <c:f>медиана!$D$1</c:f>
              <c:strCache>
                <c:ptCount val="1"/>
                <c:pt idx="0">
                  <c:v>Мин</c:v>
                </c:pt>
              </c:strCache>
            </c:strRef>
          </c:tx>
          <c:spPr>
            <a:ln w="19050">
              <a:noFill/>
            </a:ln>
          </c:spPr>
          <c:marker>
            <c:symbol val="none"/>
          </c:marker>
          <c:cat>
            <c:strRef>
              <c:f>медиана!$B$2:$B$17</c:f>
              <c:strCache>
                <c:ptCount val="16"/>
                <c:pt idx="0">
                  <c:v>МАОУ "СОШ № 1"</c:v>
                </c:pt>
                <c:pt idx="1">
                  <c:v>МБОУ "СОШ № 2"</c:v>
                </c:pt>
                <c:pt idx="2">
                  <c:v>МБОУ "СОШ № 3"</c:v>
                </c:pt>
                <c:pt idx="3">
                  <c:v>МБОУ СОШ № 4</c:v>
                </c:pt>
                <c:pt idx="4">
                  <c:v>МБОУ "ООШ № 5"</c:v>
                </c:pt>
                <c:pt idx="5">
                  <c:v>МБОУ "СОШ № 6"</c:v>
                </c:pt>
                <c:pt idx="6">
                  <c:v>МБОУ "СОШ № 7"</c:v>
                </c:pt>
                <c:pt idx="7">
                  <c:v>МАОУ "СОШ № 8"</c:v>
                </c:pt>
                <c:pt idx="8">
                  <c:v>МБОУ "СОШ № 9"</c:v>
                </c:pt>
                <c:pt idx="9">
                  <c:v>МБОУ "СОШ № 10"</c:v>
                </c:pt>
                <c:pt idx="10">
                  <c:v>МАОУ "СОШ № 12"</c:v>
                </c:pt>
                <c:pt idx="11">
                  <c:v>МБОУ "СОШ № 14"</c:v>
                </c:pt>
                <c:pt idx="12">
                  <c:v>МБОУ "СОШ № 16"</c:v>
                </c:pt>
                <c:pt idx="13">
                  <c:v>МБОУ "СОШ № 17"</c:v>
                </c:pt>
                <c:pt idx="14">
                  <c:v>МАОУ "Лицей № 21"</c:v>
                </c:pt>
                <c:pt idx="15">
                  <c:v>МАОУ СОШ № 56</c:v>
                </c:pt>
              </c:strCache>
            </c:strRef>
          </c:cat>
          <c:val>
            <c:numRef>
              <c:f>медиана!$D$2:$D$17</c:f>
              <c:numCache>
                <c:formatCode>General</c:formatCode>
                <c:ptCount val="16"/>
                <c:pt idx="0">
                  <c:v>19</c:v>
                </c:pt>
                <c:pt idx="1">
                  <c:v>5</c:v>
                </c:pt>
                <c:pt idx="2">
                  <c:v>17</c:v>
                </c:pt>
                <c:pt idx="3">
                  <c:v>9</c:v>
                </c:pt>
                <c:pt idx="4">
                  <c:v>20</c:v>
                </c:pt>
                <c:pt idx="5">
                  <c:v>7</c:v>
                </c:pt>
                <c:pt idx="6">
                  <c:v>8</c:v>
                </c:pt>
                <c:pt idx="7">
                  <c:v>5</c:v>
                </c:pt>
                <c:pt idx="8">
                  <c:v>12</c:v>
                </c:pt>
                <c:pt idx="9">
                  <c:v>0</c:v>
                </c:pt>
                <c:pt idx="10">
                  <c:v>4</c:v>
                </c:pt>
                <c:pt idx="11">
                  <c:v>0</c:v>
                </c:pt>
                <c:pt idx="12">
                  <c:v>4</c:v>
                </c:pt>
                <c:pt idx="13">
                  <c:v>9</c:v>
                </c:pt>
                <c:pt idx="14">
                  <c:v>29</c:v>
                </c:pt>
                <c:pt idx="15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95-4FBC-925B-3B0EC0C61EA4}"/>
            </c:ext>
          </c:extLst>
        </c:ser>
        <c:ser>
          <c:idx val="2"/>
          <c:order val="2"/>
          <c:tx>
            <c:strRef>
              <c:f>медиана!$E$1</c:f>
              <c:strCache>
                <c:ptCount val="1"/>
                <c:pt idx="0">
                  <c:v>Макс</c:v>
                </c:pt>
              </c:strCache>
            </c:strRef>
          </c:tx>
          <c:spPr>
            <a:ln w="19050">
              <a:noFill/>
            </a:ln>
          </c:spPr>
          <c:marker>
            <c:symbol val="dot"/>
            <c:size val="3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медиана!$B$2:$B$17</c:f>
              <c:strCache>
                <c:ptCount val="16"/>
                <c:pt idx="0">
                  <c:v>МАОУ "СОШ № 1"</c:v>
                </c:pt>
                <c:pt idx="1">
                  <c:v>МБОУ "СОШ № 2"</c:v>
                </c:pt>
                <c:pt idx="2">
                  <c:v>МБОУ "СОШ № 3"</c:v>
                </c:pt>
                <c:pt idx="3">
                  <c:v>МБОУ СОШ № 4</c:v>
                </c:pt>
                <c:pt idx="4">
                  <c:v>МБОУ "ООШ № 5"</c:v>
                </c:pt>
                <c:pt idx="5">
                  <c:v>МБОУ "СОШ № 6"</c:v>
                </c:pt>
                <c:pt idx="6">
                  <c:v>МБОУ "СОШ № 7"</c:v>
                </c:pt>
                <c:pt idx="7">
                  <c:v>МАОУ "СОШ № 8"</c:v>
                </c:pt>
                <c:pt idx="8">
                  <c:v>МБОУ "СОШ № 9"</c:v>
                </c:pt>
                <c:pt idx="9">
                  <c:v>МБОУ "СОШ № 10"</c:v>
                </c:pt>
                <c:pt idx="10">
                  <c:v>МАОУ "СОШ № 12"</c:v>
                </c:pt>
                <c:pt idx="11">
                  <c:v>МБОУ "СОШ № 14"</c:v>
                </c:pt>
                <c:pt idx="12">
                  <c:v>МБОУ "СОШ № 16"</c:v>
                </c:pt>
                <c:pt idx="13">
                  <c:v>МБОУ "СОШ № 17"</c:v>
                </c:pt>
                <c:pt idx="14">
                  <c:v>МАОУ "Лицей № 21"</c:v>
                </c:pt>
                <c:pt idx="15">
                  <c:v>МАОУ СОШ № 56</c:v>
                </c:pt>
              </c:strCache>
            </c:strRef>
          </c:cat>
          <c:val>
            <c:numRef>
              <c:f>медиана!$E$2:$E$17</c:f>
              <c:numCache>
                <c:formatCode>General</c:formatCode>
                <c:ptCount val="16"/>
                <c:pt idx="0">
                  <c:v>28</c:v>
                </c:pt>
                <c:pt idx="1">
                  <c:v>26</c:v>
                </c:pt>
                <c:pt idx="2">
                  <c:v>25</c:v>
                </c:pt>
                <c:pt idx="3">
                  <c:v>27</c:v>
                </c:pt>
                <c:pt idx="4">
                  <c:v>22</c:v>
                </c:pt>
                <c:pt idx="5">
                  <c:v>27</c:v>
                </c:pt>
                <c:pt idx="6">
                  <c:v>25</c:v>
                </c:pt>
                <c:pt idx="7">
                  <c:v>27</c:v>
                </c:pt>
                <c:pt idx="8">
                  <c:v>28</c:v>
                </c:pt>
                <c:pt idx="9">
                  <c:v>31</c:v>
                </c:pt>
                <c:pt idx="10">
                  <c:v>29</c:v>
                </c:pt>
                <c:pt idx="11">
                  <c:v>20</c:v>
                </c:pt>
                <c:pt idx="12">
                  <c:v>24</c:v>
                </c:pt>
                <c:pt idx="13">
                  <c:v>18</c:v>
                </c:pt>
                <c:pt idx="14">
                  <c:v>29</c:v>
                </c:pt>
                <c:pt idx="15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695-4FBC-925B-3B0EC0C61E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38100" cap="flat" cmpd="sng" algn="ctr">
              <a:solidFill>
                <a:srgbClr val="0070C0"/>
              </a:solidFill>
              <a:round/>
              <a:headEnd type="oval"/>
              <a:tailEnd type="oval"/>
            </a:ln>
            <a:effectLst/>
          </c:spPr>
        </c:hiLowLines>
        <c:axId val="440385008"/>
        <c:axId val="1"/>
      </c:stockChart>
      <c:catAx>
        <c:axId val="44038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0385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4994926567166695"/>
          <c:y val="0.90000056340179491"/>
          <c:w val="0.29298078056232585"/>
          <c:h val="7.1794916738604733E-2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b="1">
                <a:latin typeface="Times New Roman" panose="02020603050405020304" pitchFamily="18" charset="0"/>
                <a:cs typeface="Times New Roman" panose="02020603050405020304" pitchFamily="18" charset="0"/>
              </a:rPr>
              <a:t>Решаемость</a:t>
            </a:r>
            <a:r>
              <a:rPr lang="ru-RU" sz="11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заданий по географии, ОГЭ - 2025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100" b="1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(по муниципальному образованию)</a:t>
            </a:r>
            <a:endParaRPr lang="ru-RU" sz="11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4472C4"/>
            </a:solidFill>
            <a:ln w="25400">
              <a:noFill/>
            </a:ln>
          </c:spPr>
          <c:invertIfNegative val="0"/>
          <c:dPt>
            <c:idx val="27"/>
            <c:invertIfNegative val="0"/>
            <c:bubble3D val="0"/>
            <c:spPr>
              <a:solidFill>
                <a:srgbClr val="FFC0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1-91F4-4EBC-810C-E8934B6A0F23}"/>
              </c:ext>
            </c:extLst>
          </c:dPt>
          <c:dPt>
            <c:idx val="28"/>
            <c:invertIfNegative val="0"/>
            <c:bubble3D val="0"/>
            <c:spPr>
              <a:solidFill>
                <a:srgbClr val="FFC0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3-91F4-4EBC-810C-E8934B6A0F23}"/>
              </c:ext>
            </c:extLst>
          </c:dPt>
          <c:dPt>
            <c:idx val="29"/>
            <c:invertIfNegative val="0"/>
            <c:bubble3D val="0"/>
            <c:spPr>
              <a:solidFill>
                <a:srgbClr val="FFC0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5-91F4-4EBC-810C-E8934B6A0F23}"/>
              </c:ext>
            </c:extLst>
          </c:dPt>
          <c:val>
            <c:numRef>
              <c:f>решаемость!$C$2:$AF$2</c:f>
              <c:numCache>
                <c:formatCode>0.0</c:formatCode>
                <c:ptCount val="30"/>
                <c:pt idx="0">
                  <c:v>74.371859296482413</c:v>
                </c:pt>
                <c:pt idx="1">
                  <c:v>58.291457286432156</c:v>
                </c:pt>
                <c:pt idx="2">
                  <c:v>40.201005025125632</c:v>
                </c:pt>
                <c:pt idx="3">
                  <c:v>55.778894472361806</c:v>
                </c:pt>
                <c:pt idx="4">
                  <c:v>86.934673366834176</c:v>
                </c:pt>
                <c:pt idx="5">
                  <c:v>63.316582914572862</c:v>
                </c:pt>
                <c:pt idx="6">
                  <c:v>49.748743718592962</c:v>
                </c:pt>
                <c:pt idx="7">
                  <c:v>89.447236180904525</c:v>
                </c:pt>
                <c:pt idx="8">
                  <c:v>70.854271356783912</c:v>
                </c:pt>
                <c:pt idx="9">
                  <c:v>64.824120603015075</c:v>
                </c:pt>
                <c:pt idx="10">
                  <c:v>74.371859296482413</c:v>
                </c:pt>
                <c:pt idx="11">
                  <c:v>36.683417085427131</c:v>
                </c:pt>
                <c:pt idx="12">
                  <c:v>52.76381909547738</c:v>
                </c:pt>
                <c:pt idx="13">
                  <c:v>26.633165829145728</c:v>
                </c:pt>
                <c:pt idx="14">
                  <c:v>62.311557788944725</c:v>
                </c:pt>
                <c:pt idx="15">
                  <c:v>58.291457286432156</c:v>
                </c:pt>
                <c:pt idx="16">
                  <c:v>44.723618090452263</c:v>
                </c:pt>
                <c:pt idx="17">
                  <c:v>70.35175879396985</c:v>
                </c:pt>
                <c:pt idx="18">
                  <c:v>48.241206030150749</c:v>
                </c:pt>
                <c:pt idx="19">
                  <c:v>58.793969849246231</c:v>
                </c:pt>
                <c:pt idx="20">
                  <c:v>70.35175879396985</c:v>
                </c:pt>
                <c:pt idx="21">
                  <c:v>46.231155778894475</c:v>
                </c:pt>
                <c:pt idx="22">
                  <c:v>63.316582914572862</c:v>
                </c:pt>
                <c:pt idx="23">
                  <c:v>48.743718592964825</c:v>
                </c:pt>
                <c:pt idx="24">
                  <c:v>33.668341708542712</c:v>
                </c:pt>
                <c:pt idx="25">
                  <c:v>46.231155778894475</c:v>
                </c:pt>
                <c:pt idx="26">
                  <c:v>25.125628140703515</c:v>
                </c:pt>
                <c:pt idx="27">
                  <c:v>50.753768844221106</c:v>
                </c:pt>
                <c:pt idx="28">
                  <c:v>12.562814070351758</c:v>
                </c:pt>
                <c:pt idx="29">
                  <c:v>7.0351758793969852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F4-4EBC-810C-E8934B6A0F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348848"/>
        <c:axId val="1"/>
      </c:barChart>
      <c:catAx>
        <c:axId val="21034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03488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Число</a:t>
            </a:r>
            <a:r>
              <a:rPr lang="ru-RU" baseline="0" dirty="0"/>
              <a:t> участников ГИА – 11, 2021 –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6</c:v>
                </c:pt>
                <c:pt idx="3">
                  <c:v>1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68-4CAD-B722-F48789594F7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9276464"/>
        <c:axId val="129277712"/>
      </c:barChart>
      <c:catAx>
        <c:axId val="1292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277712"/>
        <c:crosses val="autoZero"/>
        <c:auto val="1"/>
        <c:lblAlgn val="ctr"/>
        <c:lblOffset val="100"/>
        <c:noMultiLvlLbl val="0"/>
      </c:catAx>
      <c:valAx>
        <c:axId val="129277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27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Динамика</a:t>
            </a:r>
            <a:r>
              <a:rPr lang="ru-RU" baseline="0" dirty="0"/>
              <a:t> среднего балла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47</c:v>
                </c:pt>
                <c:pt idx="1">
                  <c:v>42.9</c:v>
                </c:pt>
                <c:pt idx="2">
                  <c:v>48.7</c:v>
                </c:pt>
                <c:pt idx="3">
                  <c:v>66</c:v>
                </c:pt>
                <c:pt idx="4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E5-48A2-B2A1-C788702ED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5078800"/>
        <c:axId val="485078448"/>
      </c:barChart>
      <c:catAx>
        <c:axId val="48507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5078448"/>
        <c:crosses val="autoZero"/>
        <c:auto val="1"/>
        <c:lblAlgn val="ctr"/>
        <c:lblOffset val="100"/>
        <c:noMultiLvlLbl val="0"/>
      </c:catAx>
      <c:valAx>
        <c:axId val="485078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5078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24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66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88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0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78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82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8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57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17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718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41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D4816-3D50-46C7-AC65-7C9A8D29B459}" type="datetimeFigureOut">
              <a:rPr lang="ru-RU" smtClean="0"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24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Анализ результатов внешних оценочных процедур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05800" y="4529138"/>
            <a:ext cx="3225800" cy="1655762"/>
          </a:xfrm>
        </p:spPr>
        <p:txBody>
          <a:bodyPr/>
          <a:lstStyle/>
          <a:p>
            <a:pPr algn="r"/>
            <a:r>
              <a:rPr lang="ru-RU" dirty="0" err="1"/>
              <a:t>Войнов</a:t>
            </a:r>
            <a:r>
              <a:rPr lang="ru-RU" dirty="0"/>
              <a:t> Александр Игоревич</a:t>
            </a:r>
          </a:p>
          <a:p>
            <a:pPr algn="r"/>
            <a:r>
              <a:rPr lang="ru-RU" dirty="0"/>
              <a:t>МАОУ «Лицей №21»</a:t>
            </a:r>
          </a:p>
        </p:txBody>
      </p:sp>
    </p:spTree>
    <p:extLst>
      <p:ext uri="{BB962C8B-B14F-4D97-AF65-F5344CB8AC3E}">
        <p14:creationId xmlns:p14="http://schemas.microsoft.com/office/powerpoint/2010/main" val="997641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AF840A-DD83-864B-9410-F4242FF4D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Динамика среднего балла за 2021 – 2025 (по АМО)</a:t>
            </a:r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E6411EA7-9243-4CE6-8CD9-EC2A5785C9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9840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8308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2740025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Артемовский муниципальный округ</a:t>
            </a:r>
          </a:p>
        </p:txBody>
      </p:sp>
    </p:spTree>
    <p:extLst>
      <p:ext uri="{BB962C8B-B14F-4D97-AF65-F5344CB8AC3E}">
        <p14:creationId xmlns:p14="http://schemas.microsoft.com/office/powerpoint/2010/main" val="103000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Результаты ГИА – 9 в 2022 – 2024г. Число участников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3218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914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4475"/>
            <a:ext cx="10515600" cy="762586"/>
          </a:xfrm>
        </p:spPr>
        <p:txBody>
          <a:bodyPr>
            <a:noAutofit/>
          </a:bodyPr>
          <a:lstStyle/>
          <a:p>
            <a:r>
              <a:rPr lang="ru-RU" sz="3200" dirty="0"/>
              <a:t>ОО, продемонстрировавших самые низкие результаты ОГЭ по предмету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870291"/>
              </p:ext>
            </p:extLst>
          </p:nvPr>
        </p:nvGraphicFramePr>
        <p:xfrm>
          <a:off x="838200" y="1992283"/>
          <a:ext cx="10515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5231255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83365591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77920451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6536974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Название ОО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Доля участников, получивших отметку «2»,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Доля участников, получивших отметки «4» и «5» (качество обучения),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Доля участников, полу-</a:t>
                      </a:r>
                      <a:r>
                        <a:rPr lang="ru-RU" dirty="0" err="1"/>
                        <a:t>чивших</a:t>
                      </a:r>
                      <a:r>
                        <a:rPr lang="ru-RU" dirty="0"/>
                        <a:t> отметки «3», «4» и «5» (уровень обученности),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025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Артемовский МО</a:t>
                      </a:r>
                    </a:p>
                    <a:p>
                      <a:r>
                        <a:rPr lang="ru-RU" dirty="0"/>
                        <a:t>МБОУ «СОШ № 10»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58,8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17,7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524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Артемовский МО</a:t>
                      </a:r>
                    </a:p>
                    <a:p>
                      <a:r>
                        <a:rPr lang="ru-RU" dirty="0"/>
                        <a:t>МАОУ «СОШ № 56»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  <a:r>
                        <a:rPr lang="ru-RU" dirty="0"/>
                        <a:t>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45,7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74,3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839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Артемовский МО</a:t>
                      </a:r>
                    </a:p>
                    <a:p>
                      <a:r>
                        <a:rPr lang="ru-RU" dirty="0"/>
                        <a:t>МБОУ «СОШ № 14»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41,2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58,8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184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86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3BB2D-706A-AAAF-0F90-B3174F1A7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Медиана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5D39409-C14C-1BC8-465E-0EDDA4B4E9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91687"/>
              </p:ext>
            </p:extLst>
          </p:nvPr>
        </p:nvGraphicFramePr>
        <p:xfrm>
          <a:off x="838198" y="1433575"/>
          <a:ext cx="9655207" cy="5059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92968">
                  <a:extLst>
                    <a:ext uri="{9D8B030D-6E8A-4147-A177-3AD203B41FA5}">
                      <a16:colId xmlns:a16="http://schemas.microsoft.com/office/drawing/2014/main" val="3785555260"/>
                    </a:ext>
                  </a:extLst>
                </a:gridCol>
                <a:gridCol w="2133941">
                  <a:extLst>
                    <a:ext uri="{9D8B030D-6E8A-4147-A177-3AD203B41FA5}">
                      <a16:colId xmlns:a16="http://schemas.microsoft.com/office/drawing/2014/main" val="315926158"/>
                    </a:ext>
                  </a:extLst>
                </a:gridCol>
                <a:gridCol w="1714149">
                  <a:extLst>
                    <a:ext uri="{9D8B030D-6E8A-4147-A177-3AD203B41FA5}">
                      <a16:colId xmlns:a16="http://schemas.microsoft.com/office/drawing/2014/main" val="3821850781"/>
                    </a:ext>
                  </a:extLst>
                </a:gridCol>
                <a:gridCol w="1714149">
                  <a:extLst>
                    <a:ext uri="{9D8B030D-6E8A-4147-A177-3AD203B41FA5}">
                      <a16:colId xmlns:a16="http://schemas.microsoft.com/office/drawing/2014/main" val="1632798162"/>
                    </a:ext>
                  </a:extLst>
                </a:gridCol>
              </a:tblGrid>
              <a:tr h="30975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ОО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Медиана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Мин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Макс</a:t>
                      </a:r>
                      <a:endParaRPr lang="ru-RU" sz="16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35320688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МАОУ "СОШ № 1"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28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84568936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МБОУ "СОШ № 2"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16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26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9366001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МБОУ "СОШ № 3"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21,5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63564206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СОШ № 4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22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22803668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"ООШ № 5"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21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20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04736797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"СОШ № 6"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15,5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47035360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"СОШ № 7"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11,5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8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59439734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МАОУ "СОШ № 8"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13,5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5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593880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"СОШ № 9"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12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28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21796010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"СОШ № 10"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8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31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58057330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МАОУ "СОШ № 12"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16,5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4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36900567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"СОШ № 14"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13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20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213767571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"СОШ № 16"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24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40796487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МБОУ "СОШ № 17"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18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18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11897419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МАОУ "Лицей № 21"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29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29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61199989"/>
                  </a:ext>
                </a:extLst>
              </a:tr>
              <a:tr h="29684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МАОУ СОШ № 56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17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ru-RU" sz="1600" u="none" strike="noStrike" dirty="0">
                          <a:effectLst/>
                        </a:rPr>
                        <a:t>29</a:t>
                      </a:r>
                      <a:endParaRPr lang="ru-RU" sz="16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69529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651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AF194C-84B8-FF3C-307D-C1CBEE1B9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Медиана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8E32314-A005-9EE7-BD11-81C8058F2E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590192"/>
              </p:ext>
            </p:extLst>
          </p:nvPr>
        </p:nvGraphicFramePr>
        <p:xfrm>
          <a:off x="594804" y="1393794"/>
          <a:ext cx="11176986" cy="4783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6767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E5801C-5076-4034-BB4C-098DE66F1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Решаемость заданий ГИА-9 2025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01A6943-562F-1B5A-2C24-F212CFD9E8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2821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ГИА – 11 в 2021 - 2025г. Число участников</a:t>
            </a:r>
          </a:p>
        </p:txBody>
      </p:sp>
      <p:graphicFrame>
        <p:nvGraphicFramePr>
          <p:cNvPr id="4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1235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24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3025FE-3FEC-9FB1-105B-9FD87B5B1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ГИА – 11 2025 (по ОО)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B06DFA7-16AF-8525-3AD2-9561576B52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401656"/>
              </p:ext>
            </p:extLst>
          </p:nvPr>
        </p:nvGraphicFramePr>
        <p:xfrm>
          <a:off x="736847" y="1825625"/>
          <a:ext cx="10616952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816">
                  <a:extLst>
                    <a:ext uri="{9D8B030D-6E8A-4147-A177-3AD203B41FA5}">
                      <a16:colId xmlns:a16="http://schemas.microsoft.com/office/drawing/2014/main" val="2955427552"/>
                    </a:ext>
                  </a:extLst>
                </a:gridCol>
                <a:gridCol w="1450812">
                  <a:extLst>
                    <a:ext uri="{9D8B030D-6E8A-4147-A177-3AD203B41FA5}">
                      <a16:colId xmlns:a16="http://schemas.microsoft.com/office/drawing/2014/main" val="3448568251"/>
                    </a:ext>
                  </a:extLst>
                </a:gridCol>
                <a:gridCol w="1743438">
                  <a:extLst>
                    <a:ext uri="{9D8B030D-6E8A-4147-A177-3AD203B41FA5}">
                      <a16:colId xmlns:a16="http://schemas.microsoft.com/office/drawing/2014/main" val="2535809350"/>
                    </a:ext>
                  </a:extLst>
                </a:gridCol>
                <a:gridCol w="1768080">
                  <a:extLst>
                    <a:ext uri="{9D8B030D-6E8A-4147-A177-3AD203B41FA5}">
                      <a16:colId xmlns:a16="http://schemas.microsoft.com/office/drawing/2014/main" val="3706404915"/>
                    </a:ext>
                  </a:extLst>
                </a:gridCol>
                <a:gridCol w="1880511">
                  <a:extLst>
                    <a:ext uri="{9D8B030D-6E8A-4147-A177-3AD203B41FA5}">
                      <a16:colId xmlns:a16="http://schemas.microsoft.com/office/drawing/2014/main" val="3413639079"/>
                    </a:ext>
                  </a:extLst>
                </a:gridCol>
                <a:gridCol w="1824295">
                  <a:extLst>
                    <a:ext uri="{9D8B030D-6E8A-4147-A177-3AD203B41FA5}">
                      <a16:colId xmlns:a16="http://schemas.microsoft.com/office/drawing/2014/main" val="2559549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Название ОО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ВТГ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 81 до 100 баллов 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 61 до 80 баллов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 минимального балла до 60 баллов 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ниже минимального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06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МБОУ СОШ №2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78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МАОУ СОШ № 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55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МБОУ СОШ №10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088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МАОУ СОШ №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42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2533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400</Words>
  <Application>Microsoft Office PowerPoint</Application>
  <PresentationFormat>Широкоэкранный</PresentationFormat>
  <Paragraphs>135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Анализ результатов внешних оценочных процедур</vt:lpstr>
      <vt:lpstr>Артемовский муниципальный округ</vt:lpstr>
      <vt:lpstr>Результаты ГИА – 9 в 2022 – 2024г. Число участников</vt:lpstr>
      <vt:lpstr>ОО, продемонстрировавших самые низкие результаты ОГЭ по предмету</vt:lpstr>
      <vt:lpstr>Медиана</vt:lpstr>
      <vt:lpstr>Медиана</vt:lpstr>
      <vt:lpstr>Решаемость заданий ГИА-9 2025</vt:lpstr>
      <vt:lpstr>Результаты ГИА – 11 в 2021 - 2025г. Число участников</vt:lpstr>
      <vt:lpstr>Результаты ГИА – 11 2025 (по ОО)</vt:lpstr>
      <vt:lpstr>Динамика среднего балла за 2021 – 2025 (по АМО)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внешних оценочных процедур</dc:title>
  <dc:creator>User</dc:creator>
  <cp:lastModifiedBy>Voynov Alexander</cp:lastModifiedBy>
  <cp:revision>40</cp:revision>
  <dcterms:created xsi:type="dcterms:W3CDTF">2023-11-01T04:31:29Z</dcterms:created>
  <dcterms:modified xsi:type="dcterms:W3CDTF">2025-08-26T15:35:03Z</dcterms:modified>
</cp:coreProperties>
</file>