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0" r:id="rId2"/>
    <p:sldId id="259" r:id="rId3"/>
    <p:sldId id="260" r:id="rId4"/>
    <p:sldId id="271" r:id="rId5"/>
    <p:sldId id="264" r:id="rId6"/>
    <p:sldId id="272" r:id="rId7"/>
    <p:sldId id="265" r:id="rId8"/>
    <p:sldId id="273" r:id="rId9"/>
    <p:sldId id="286" r:id="rId10"/>
    <p:sldId id="287" r:id="rId11"/>
    <p:sldId id="274" r:id="rId12"/>
    <p:sldId id="275" r:id="rId13"/>
    <p:sldId id="276" r:id="rId14"/>
    <p:sldId id="288" r:id="rId15"/>
    <p:sldId id="289" r:id="rId16"/>
    <p:sldId id="290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1D886-C7D2-4A02-850D-2561A021E8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77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E811C-E990-44A8-AA17-FF450CA7ED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33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B2950-17FE-4B13-ADCE-AB68A0956D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685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631E-937C-418B-BBD6-9C8B35A745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0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Нашивка 11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F9094-349D-488C-9722-DC2740511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4627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63116-D4D6-447B-9697-FA638D85DC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590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B7119-ACA4-497C-AC99-AEB84AFFD2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2585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BB804-CE6A-4019-BE1A-4AAC3BA5AA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5450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418EB-A4BD-45B5-B436-296CFF8A75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792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ECAAB-F97C-4BFC-AFBC-BE9B3A7040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85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Нашивка 1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D331-561A-45EB-BAB2-2EED670885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0024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9194EBD-6AD9-46EA-A97A-DFCFE941F3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2" r:id="rId2"/>
    <p:sldLayoutId id="2147483827" r:id="rId3"/>
    <p:sldLayoutId id="2147483828" r:id="rId4"/>
    <p:sldLayoutId id="2147483829" r:id="rId5"/>
    <p:sldLayoutId id="2147483830" r:id="rId6"/>
    <p:sldLayoutId id="2147483823" r:id="rId7"/>
    <p:sldLayoutId id="2147483831" r:id="rId8"/>
    <p:sldLayoutId id="2147483832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endParaRPr lang="ru-RU" altLang="ru-RU" sz="4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ru-RU" altLang="ru-RU" sz="400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Специальная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ru-RU" altLang="ru-RU" sz="400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индивидуальная программа развития (СИПР)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1066800" y="4953000"/>
            <a:ext cx="6934200" cy="1371600"/>
          </a:xfrm>
          <a:prstGeom prst="rect">
            <a:avLst/>
          </a:prstGeom>
        </p:spPr>
        <p:txBody>
          <a:bodyPr anchor="ctr">
            <a:normAutofit fontScale="5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lang="ru-RU" sz="4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300" b="1" dirty="0">
                <a:latin typeface="Times New Roman" pitchFamily="18" charset="0"/>
                <a:ea typeface="+mj-ea"/>
                <a:cs typeface="Times New Roman" pitchFamily="18" charset="0"/>
              </a:rPr>
              <a:t>Подготовила: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300" b="1" dirty="0">
                <a:latin typeface="Times New Roman" pitchFamily="18" charset="0"/>
                <a:ea typeface="+mj-ea"/>
                <a:cs typeface="Times New Roman" pitchFamily="18" charset="0"/>
              </a:rPr>
              <a:t>Хрупало Т.Е. – педагог-психолог МБОУ «СОШ № 18»;</a:t>
            </a:r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1447800" y="228600"/>
            <a:ext cx="6553200" cy="12954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lang="ru-RU" sz="4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 18»</a:t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Центр психолого-педагогической помощи детям,</a:t>
            </a:r>
            <a:br>
              <a:rPr lang="ru-RU" sz="6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испытывающим трудности в освоении основных общеобразовательных программ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64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8900"/>
          </a:xfrm>
        </p:spPr>
        <p:txBody>
          <a:bodyPr/>
          <a:lstStyle/>
          <a:p>
            <a:pPr indent="-365125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7)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социально значимых навыков, умений: коммуникативные возможности, игра, интеллектуальные умения: счет, письмо, чтение, содержание представлений об окружающих предметах, явлениях, самообслуживание, предметно-практическая деятельность;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7023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8) потребность в уходе и присмотре. Необходимый объем помощи со стороны окружающих: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полная/частичная, постоянная/эпизодическая;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9) выводы по итогам обследования: приоритетные образовательные области, учебные предметы, коррекционные занятия для обучения и воспитания в общеобразовательной организации, в условиях надомного обучения.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отражает доступные для обучающегося приоритетные предметные области, учебные предметы, коррекционные занятия, внеурочную деятельность и устанавливает объем недельной нагрузки на обучающегося.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III. Индивидуальный учебный план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2451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включает конкретные задачи по формированию представлений, действий/операций по каждой из программ учебных предметов, коррекционных занятий и других программ (формирования базовых учебных действий; духовно-нравственного воспитания; формирования экологической культуры, здорового и безопасного образа жизни обучающихся; внеурочной деятельности). Формулируются в качестве возможных (ожидаемых) результатов обучения и воспитания ребенка на год.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4873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IV. Содержание образования СИПР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>
          <a:xfrm>
            <a:off x="228600" y="1481138"/>
            <a:ext cx="8458200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Под присмотром и уходом за детьми понимается комплекс мер по организации питания и хозяйственно-бытового обслуживания детей, обеспечению соблюдения ими личной гигиены и режима дня (п. 34 ст. 2 Федерального закона от 29 декабря 2012 г. № 273-ФЗ "Об образовании в РФ"):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Организация реализации потребности в уходе и присмотре: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уход за телом (обтирание влажными салфетками, подмывание, смена подгузника, мытье рук, лица, тела, чиста зубов и др.);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назначений врача по приему лекарств;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кормление и/или помощь в приеме пищи;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сопровождение ребенка в туалете, высаживание на унитаз в соответствии с индивидуальным графиком;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626100"/>
          </a:xfrm>
        </p:spPr>
        <p:txBody>
          <a:bodyPr/>
          <a:lstStyle/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раздевание и одевание ребенка, оказание необходимой помощи в раздевании и одевании;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контроль внешнего вида ребенка (чистота, опрятность);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придание правильной позы ребенку (с целью профилактики порочных состояний), смена положений тела в течение учебного дня, в том числе с использованием ТСР (вертикализатор, кресло-коляска, ходунки, подъемник и др.). </a:t>
            </a:r>
          </a:p>
          <a:p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Указывается время, деятельность и лицо, осуществляющего уход и присмотр, перечень специальных материалов и средств. </a:t>
            </a:r>
          </a:p>
          <a:p>
            <a:pPr>
              <a:buFont typeface="Wingdings 3" panose="05040102010807070707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altLang="ru-RU" sz="3200" smtClean="0"/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Педагог-дефектолог;</a:t>
            </a:r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Учитель-логопед, </a:t>
            </a:r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Педагог-психолог, </a:t>
            </a:r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Педагог-предметник</a:t>
            </a:r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Социальный педагог;</a:t>
            </a:r>
          </a:p>
          <a:p>
            <a:pPr algn="ctr"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Медицинский работник и др.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VI. Специалисты, участвующие в реализации СИПР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1"/>
          <p:cNvSpPr>
            <a:spLocks noGrp="1"/>
          </p:cNvSpPr>
          <p:nvPr>
            <p:ph idx="1"/>
          </p:nvPr>
        </p:nvSpPr>
        <p:spPr>
          <a:xfrm>
            <a:off x="152400" y="1481138"/>
            <a:ext cx="86868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Задача: повышение информированности семьи об образовании ребенка, развитие мотивации родителей к конструктивному взаимодействию со специалистами, способы контактов семьи и организации с целью привлечение родителей к участию в разработке и реализации СИПР и преодоления психологических проблем семьи.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VII. Программа сотрудничества специалистов с семьей обучающегося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59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дидактические материалы,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средства реабилитации, необходимых для реализации СИПР.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VIII. Перечень необходимых технических средств общего и индивидуального назначения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0165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достижение ребенком максимально возможной самостоятельности в решении повседневных жизненных задач, включение его в жизнь общества на основе индивидуального поэтапного, планомерного расширения жизненного опыта и повседневных социальных контактов в доступных для каждого обучающегося пределах.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Цель СИПР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"/>
          <p:cNvSpPr>
            <a:spLocks noGrp="1"/>
          </p:cNvSpPr>
          <p:nvPr>
            <p:ph idx="1"/>
          </p:nvPr>
        </p:nvSpPr>
        <p:spPr>
          <a:xfrm>
            <a:off x="228600" y="1481138"/>
            <a:ext cx="84582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 результатов обучения проводится не реже одного раза в полугодие.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В ходе мониторинга специалисты общеобразовательной организации оценивают уровень сформированности представлений, действий/операций, внесенных в СИПР.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IX. Средства мониторинга и оценки динамики обучения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2451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«выполняет действие самостоятельно», «выполняет действие по инструкции» (вербальной или невербальной),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«выполняет действие по образцу»,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«выполняет действие с частичной помощью»,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«выполняет действие со значительной помощью», </a:t>
            </a:r>
          </a:p>
          <a:p>
            <a:pPr marL="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«действие не выполняет».</a:t>
            </a: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Например: </a:t>
            </a:r>
            <a:r>
              <a:rPr lang="ru-RU" sz="2800" b="0" i="1" dirty="0" smtClean="0">
                <a:latin typeface="Arial" pitchFamily="34" charset="0"/>
                <a:cs typeface="Arial" pitchFamily="34" charset="0"/>
              </a:rPr>
              <a:t>ДЕЙСТВИЕ</a:t>
            </a:r>
            <a:endParaRPr lang="ru-RU" sz="2800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700"/>
          </a:xfrm>
        </p:spPr>
        <p:txBody>
          <a:bodyPr/>
          <a:lstStyle/>
          <a:p>
            <a:pPr indent="-9525" eaLnBrk="1" hangingPunct="1">
              <a:buFont typeface="Wingdings 3" panose="05040102010807070707" pitchFamily="18" charset="2"/>
              <a:buNone/>
              <a:defRPr/>
            </a:pPr>
            <a:endParaRPr lang="ru-RU" sz="2800" dirty="0" smtClean="0"/>
          </a:p>
          <a:p>
            <a:pPr indent="-9525" eaLnBrk="1" hangingPunct="1">
              <a:buFont typeface="Wingdings 3" panose="05040102010807070707" pitchFamily="18" charset="2"/>
              <a:buNone/>
              <a:defRPr/>
            </a:pPr>
            <a:r>
              <a:rPr lang="ru-RU" sz="2800" dirty="0" smtClean="0"/>
              <a:t>«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узнает объект», </a:t>
            </a:r>
          </a:p>
          <a:p>
            <a:pPr indent="-9525" eaLnBrk="1" hangingPunct="1"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«не всегда узнает объект»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ситуативно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),</a:t>
            </a:r>
          </a:p>
          <a:p>
            <a:pPr indent="-9525" eaLnBrk="1" hangingPunct="1"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«не узнает объект». 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НАПРИМЕР: </a:t>
            </a:r>
            <a:r>
              <a:rPr lang="ru-RU" sz="2800" b="0" i="1" dirty="0" smtClean="0">
                <a:latin typeface="Arial" pitchFamily="34" charset="0"/>
                <a:cs typeface="Arial" pitchFamily="34" charset="0"/>
              </a:rPr>
              <a:t>ПРЕДСТАВЛЕНИЕ</a:t>
            </a:r>
            <a:endParaRPr lang="ru-RU" sz="2800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5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Итоговые результаты образования за оцениваемый период оформляются описательно в дневниках наблюдения и в форме характеристики за учебный год.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На основе итоговой характеристики составляется СИПР на следующий учебный период.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ct val="35000"/>
              </a:spcBef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разрабатывается на основе адаптированной основной общеобразовательной программы и нацелена на образование детей с умеренной, тяжелой, глубокой умственной отсталостью, с ТМНР с учетом их индивидуальных образовательных потребностей.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СИПР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составляется на ограниченный период времени (полгода, один год);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в ее разработке принимают участие все специалисты, работающие с ребенком в общеобразовательной организации, при участии его родителей.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СИПР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35000"/>
              </a:spcBef>
              <a:buFont typeface="Wingdings 3" panose="05040102010807070707" pitchFamily="18" charset="2"/>
              <a:buNone/>
            </a:pPr>
            <a:r>
              <a:rPr lang="ru-RU" altLang="ru-RU" sz="3200" b="1" i="1" smtClean="0"/>
              <a:t>*Титульный лист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название образовательного учреждения;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название программы;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кем разработана (Ф.И.О. педагога);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кем утверждена (на ПМПк, директором ...);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с кем согласована (родители, законные представители);</a:t>
            </a:r>
          </a:p>
          <a:p>
            <a:pPr eaLnBrk="1" hangingPunct="1">
              <a:spcBef>
                <a:spcPct val="35000"/>
              </a:spcBef>
            </a:pPr>
            <a:r>
              <a:rPr lang="ru-RU" altLang="ru-RU" smtClean="0"/>
              <a:t>год.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Структура СИПР:</a:t>
            </a:r>
            <a:br>
              <a:rPr lang="ru-RU" sz="3600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marL="355600" indent="0" eaLnBrk="1" hangingPunct="1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персональные данные о ребенке и его родителях.</a:t>
            </a:r>
          </a:p>
          <a:p>
            <a:pPr eaLnBrk="1" hangingPunct="1">
              <a:defRPr/>
            </a:pPr>
            <a:r>
              <a:rPr lang="ru-RU" dirty="0" smtClean="0"/>
              <a:t>ФИО</a:t>
            </a:r>
          </a:p>
          <a:p>
            <a:pPr eaLnBrk="1" hangingPunct="1">
              <a:defRPr/>
            </a:pPr>
            <a:r>
              <a:rPr lang="ru-RU" dirty="0" smtClean="0"/>
              <a:t>Дата рождения</a:t>
            </a:r>
          </a:p>
          <a:p>
            <a:pPr eaLnBrk="1" hangingPunct="1">
              <a:defRPr/>
            </a:pPr>
            <a:r>
              <a:rPr lang="ru-RU" dirty="0" smtClean="0"/>
              <a:t>Адрес</a:t>
            </a:r>
          </a:p>
          <a:p>
            <a:pPr eaLnBrk="1" hangingPunct="1">
              <a:defRPr/>
            </a:pPr>
            <a:r>
              <a:rPr lang="ru-RU" dirty="0" smtClean="0"/>
              <a:t>Телефон</a:t>
            </a:r>
          </a:p>
          <a:p>
            <a:pPr eaLnBrk="1" hangingPunct="1">
              <a:defRPr/>
            </a:pPr>
            <a:r>
              <a:rPr lang="ru-RU" dirty="0" smtClean="0"/>
              <a:t>Из какого образовательного учреждения прибыл</a:t>
            </a:r>
          </a:p>
          <a:p>
            <a:pPr eaLnBrk="1" hangingPunct="1">
              <a:defRPr/>
            </a:pPr>
            <a:r>
              <a:rPr lang="ru-RU" dirty="0" smtClean="0"/>
              <a:t>ФИО родителей (законных представителей), место работы, телефон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Общие сведения о ребенке:</a:t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81138"/>
            <a:ext cx="86868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5000"/>
              </a:spcBef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составляется на основе психолого-педагогического обследования ребенка, проводимого специалистами ППк общеобразовательной организации, с целью оценки актуального состояния развития обучающегося и определения зоны его ближайшего развития.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Характеристика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092700"/>
          </a:xfrm>
        </p:spPr>
        <p:txBody>
          <a:bodyPr/>
          <a:lstStyle/>
          <a:p>
            <a:pPr marL="355600" indent="-35560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1) бытовые условия семьи, оценку отношения членов семьи к образованию ребенка; </a:t>
            </a:r>
          </a:p>
          <a:p>
            <a:pPr marL="355600" indent="-35560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2) заключение ПМПК;</a:t>
            </a:r>
          </a:p>
          <a:p>
            <a:pPr marL="355600" indent="-35560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3) данные о физическом здоровье, двигательном и сенсорном развитии ребенка;</a:t>
            </a:r>
          </a:p>
          <a:p>
            <a:pPr marL="355600" indent="-355600" eaLnBrk="1" hangingPunct="1">
              <a:lnSpc>
                <a:spcPct val="150000"/>
              </a:lnSpc>
              <a:buFont typeface="Wingdings 3" panose="05040102010807070707" pitchFamily="18" charset="2"/>
              <a:buNone/>
            </a:pPr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4) особенности познавательных процессов: восприятий, внимания, памяти, мышления; </a:t>
            </a:r>
          </a:p>
          <a:p>
            <a:pPr marL="355600" indent="-355600" eaLnBrk="1" hangingPunct="1">
              <a:buFont typeface="Wingdings 3" panose="05040102010807070707" pitchFamily="18" charset="2"/>
              <a:buNone/>
            </a:pPr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i="1" dirty="0" smtClean="0">
                <a:effectLst/>
              </a:rPr>
              <a:t>ХАРАКТЕРИСТИКА ОТРАЖАЕТ:</a:t>
            </a:r>
            <a:endParaRPr lang="ru-RU" sz="3200" i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100"/>
          </a:xfrm>
        </p:spPr>
        <p:txBody>
          <a:bodyPr/>
          <a:lstStyle/>
          <a:p>
            <a:pPr marL="355600" indent="-355600" algn="just" eaLnBrk="1" hangingPunct="1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5) состояние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устной речи и речемыслительных операций;  </a:t>
            </a:r>
          </a:p>
          <a:p>
            <a:pPr marL="355600" indent="-355600" algn="just" eaLnBrk="1" hangingPunct="1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6) характеристика поведенческих и эмоциональных реакций ребенка, наблюдаемых специалистами; характерологические особенности личности ребенка (со слов родителей);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497</TotalTime>
  <Words>879</Words>
  <Application>Microsoft Office PowerPoint</Application>
  <PresentationFormat>Экран (4:3)</PresentationFormat>
  <Paragraphs>87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Garamond</vt:lpstr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Презентация PowerPoint</vt:lpstr>
      <vt:lpstr>Цель СИПР</vt:lpstr>
      <vt:lpstr>СИПР</vt:lpstr>
      <vt:lpstr>СИПР</vt:lpstr>
      <vt:lpstr> Структура СИПР: </vt:lpstr>
      <vt:lpstr>I. Общие сведения о ребенке: </vt:lpstr>
      <vt:lpstr>II. Характеристика ребенка</vt:lpstr>
      <vt:lpstr>ХАРАКТЕРИСТИКА ОТРАЖАЕТ:</vt:lpstr>
      <vt:lpstr>Презентация PowerPoint</vt:lpstr>
      <vt:lpstr>Презентация PowerPoint</vt:lpstr>
      <vt:lpstr>Презентация PowerPoint</vt:lpstr>
      <vt:lpstr>III. Индивидуальный учебный план </vt:lpstr>
      <vt:lpstr>IV. Содержание образования СИПР </vt:lpstr>
      <vt:lpstr>V. Организация реализации потребности в уходе и присмотре: </vt:lpstr>
      <vt:lpstr>Презентация PowerPoint</vt:lpstr>
      <vt:lpstr>Презентация PowerPoint</vt:lpstr>
      <vt:lpstr>VI. Специалисты, участвующие в реализации СИПР </vt:lpstr>
      <vt:lpstr>VII. Программа сотрудничества специалистов с семьей обучающегося</vt:lpstr>
      <vt:lpstr>VIII. Перечень необходимых технических средств общего и индивидуального назначения</vt:lpstr>
      <vt:lpstr>IX. Средства мониторинга и оценки динамики обучения</vt:lpstr>
      <vt:lpstr>Например: ДЕЙСТВИЕ</vt:lpstr>
      <vt:lpstr>НАПРИМЕР: ПРЕДСТАВЛЕНИЕ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Психолог_СОШ №18</dc:creator>
  <cp:lastModifiedBy>Admin</cp:lastModifiedBy>
  <cp:revision>38</cp:revision>
  <cp:lastPrinted>1601-01-01T00:00:00Z</cp:lastPrinted>
  <dcterms:created xsi:type="dcterms:W3CDTF">1601-01-01T00:00:00Z</dcterms:created>
  <dcterms:modified xsi:type="dcterms:W3CDTF">2025-04-09T06:04:49Z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