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82" r:id="rId10"/>
    <p:sldId id="265" r:id="rId11"/>
    <p:sldId id="266" r:id="rId12"/>
    <p:sldId id="267" r:id="rId13"/>
    <p:sldId id="268" r:id="rId14"/>
    <p:sldId id="269" r:id="rId15"/>
    <p:sldId id="284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5" r:id="rId25"/>
    <p:sldId id="278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05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087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016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858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180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187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266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073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642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42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180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39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63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49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86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59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44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7FF08E-DEA1-4178-AF77-61E03F845C1C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F332B1-D451-408C-BF69-C83A465EC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1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48669" y="1953638"/>
            <a:ext cx="7426035" cy="170272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«Речевая подготовка учащихся на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уроке ОРКСЭ.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результатов, определенных Федеральными государственными образовательными стандартами и Федеральной образовательной программой начального общего образования»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3853" y="4447307"/>
            <a:ext cx="6815669" cy="132080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Заседание ММО учителей ОРКСЭ и ОДНКНР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01.04.2024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700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Приёмы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для детей</a:t>
            </a:r>
            <a:endParaRPr lang="ru-RU" sz="32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кластеров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(выделение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смысловых единиц текста и графическое оформление их в определённом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порядке)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инквейн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строк, которые строятся по определённым правилам. тема задаётся определённым словом описание темы двумя прилагательными описание 3 глаголами фраза из 4 слов, показывающая отношение к теме, объекту синоним выраженный одним словом, повторяющий суть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Значки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ИНСЕРТ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/?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хочу знать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больше/—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знаю/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- непонятно, хочу уточнить значение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слова)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Кубирования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(задания на гранях кубика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позволяет рассматривать предмет с разных сторон (опиши, сравни, установи ассоциации, проанализируй, как использовать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831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</a:t>
            </a:r>
            <a: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Мудрые  совы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4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предлагается самостоятельно проработать содержание текста учебника (индивидуально или в группе). Затем дети получают рабочий лист с конкретными вопросами и заданиями с целью обработки содержащейся в тексте информации.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113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 Мудрые  совы».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Азы работы над текстом.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в тексте основные (новые) понятия и запишите их в алфавитном порядке.</a:t>
            </a: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не ждали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 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из текста новую информацию, которая является для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неожиданной, так как противоречит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вашим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ожиданиям и первоначальным представлениям.</a:t>
            </a: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уже знаешь, последние новости?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ту информацию, которая является для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новой.</a:t>
            </a: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жизненная мудрость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выразить главную мысль текста одной фразой. Или какая из фраз каждого раздела является центральным высказыванием, какие фразы являются ключевыми?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27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 Мудрые  совы».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Известное и неизвестное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в тексте ту информацию, которая является для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известной, и ту информацию, которая была ранее известной.</a:t>
            </a: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Иллюстративное изображение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проиллюстрировать основную мысль текста и, если возможно,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реакцию на нее в виде рисунка, схемы, карикатуры и т.д.</a:t>
            </a: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Поучительный вывод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сделать из прочитанного такие выводы, которые были бы значимы для будущей деятельности и жизни?</a:t>
            </a: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темы для обсуждения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в тексте такие высказывания, которые заслуживают особого внимания, и достойны обсуждения в рамках общей дискуссии 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уроке.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13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620982"/>
            <a:ext cx="9601196" cy="66501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использования притч в учебном процессе:</a:t>
            </a:r>
            <a:b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93818"/>
            <a:ext cx="10515600" cy="40298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основной  идеи и смысла истории;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притчи (или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притче новое название);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Притча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окончания – обсуждение, чем она могла бы закончиться;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рисунки, картинки,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фотографии, изображения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или ответить на поставленные вопросы;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понятия;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816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413164"/>
            <a:ext cx="9601196" cy="87283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использования притч в учебном процессе: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18508"/>
            <a:ext cx="10515600" cy="390512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предположить (вставить) пропущенные слова.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притч с современной жизнью;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притчу с ролевой  позиции (представителя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определенной исторической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эпохи, культуры, религиозной конфессии, социальной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т.п.);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притч.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321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 учебника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(слушание, чтение, говорение).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задачи: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(общее, полное, критическое),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конкретной информации,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 содержания, и др.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15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759527"/>
            <a:ext cx="9601196" cy="52647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курсе ОРКСЭ отрабатываются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чтения:</a:t>
            </a:r>
            <a:b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521528"/>
            <a:ext cx="9601196" cy="3782290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Ознакомительное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извлечение из текста основной информации;</a:t>
            </a: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целью извлечение полной и точной информации с последующей интерпретацией содержания текста;</a:t>
            </a: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Поисковое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просмотровое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нахождение нужной информации, конкретного факта;</a:t>
            </a: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понимании основной мысли текста, способности сопоставлять разные точки зрения и разные источники информации по изучаемой теме, соотносить иллюстративный материал с содержанием текста, анализировать изменения своего эмоционального состояния в процессе чтения и осмысления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973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537854"/>
            <a:ext cx="9601196" cy="113607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</a:t>
            </a:r>
            <a:r>
              <a:rPr lang="ru-RU" sz="3200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приёмы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работы с текстом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466107"/>
            <a:ext cx="9601196" cy="3976255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характеристику героя;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вопросы по тексту;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Продумать концовку (незаконченный текст);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Выписать существенные качества;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иллюстрацию к тексту;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Вставить пропущенные слова;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основную мысль проблему;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Высказать свое мнение по поводу прочитанного;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Преобразовать текстовый материал в графический;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план, конспект;</a:t>
            </a:r>
          </a:p>
          <a:p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 (поиск нужных или непонятных слов).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574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документами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документа?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целью написан документ?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говорится в тексте (о ком)?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каких событиях рассказывает автор?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 автор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тому, о чем пишет?</a:t>
            </a:r>
          </a:p>
          <a:p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344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подготовка детей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 целенаправленная работа по формированию устных и письменных речевых навыков, способствующая активизации мыслительных процессов и развитию познавательных процессов ребенка.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41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682554"/>
            <a:ext cx="9601196" cy="87437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Типология учебных вопросов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(фактические) вопросы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(Что…? Кто...? Когда…?).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Уточняющие вопросы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(Правильно ли я понял, что …? Можно ли сказать, что…?).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Интерпретационные (объясняющие) вопросы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(Почему…?, В чём причина…?).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чём отличие…? В чём сильные и слабые стороны…?).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(аналитико-синтетические)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 что было бы…? Как изменится…, если…?).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применение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(Как сделать так, чтобы…? Как применить в жизни…?).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830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316182"/>
            <a:ext cx="9601196" cy="96981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к описанию исторического памятника (храма)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памятник?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его создал (кто автор)?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выглядит памятник? (опишите его внешний вид).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Каково его назначение?</a:t>
            </a:r>
          </a:p>
          <a:p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99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550168"/>
            <a:ext cx="9601196" cy="130386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к составлению плана текста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прочитайте текст.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текст по смыслу на логически законченные части.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Выделите в каждой части главную мысль.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Озаглавьте каждую часть. В заголовках должна содержаться главная мысль каждой части.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Проверьте, связан ли последующий пункт плана с предыдущим.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896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330036"/>
            <a:ext cx="9601196" cy="9559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работы с текстом на уроках ОРКСЭ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18509"/>
            <a:ext cx="10515600" cy="3932416"/>
          </a:xfrm>
        </p:spPr>
        <p:txBody>
          <a:bodyPr>
            <a:normAutofit fontScale="92500" lnSpcReduction="10000"/>
          </a:bodyPr>
          <a:lstStyle/>
          <a:p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всего текста (по заданию учителя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деление на части.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чтения -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пересказывание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нахождение отрывка к рисунку.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ответы на вопросы.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в тексте отрывка, который поможет ответить на вопрос.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3094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593273"/>
            <a:ext cx="9601196" cy="69272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работы с текстом на уроках ОРКСЭ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07673"/>
            <a:ext cx="10515600" cy="4043252"/>
          </a:xfrm>
        </p:spPr>
        <p:txBody>
          <a:bodyPr>
            <a:normAutofit fontScale="62500" lnSpcReduction="20000"/>
          </a:bodyPr>
          <a:lstStyle/>
          <a:p>
            <a:r>
              <a:rPr lang="ru-RU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нахождение пословиц и поговорок к тексту.</a:t>
            </a:r>
          </a:p>
          <a:p>
            <a:r>
              <a:rPr lang="ru-RU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сопровождением выборочного текста.</a:t>
            </a:r>
          </a:p>
          <a:p>
            <a:r>
              <a:rPr lang="ru-RU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</a:t>
            </a:r>
            <a:r>
              <a:rPr lang="ru-RU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тексте выводов.</a:t>
            </a:r>
          </a:p>
          <a:p>
            <a:r>
              <a:rPr lang="ru-RU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Высказывание </a:t>
            </a:r>
            <a:r>
              <a:rPr lang="ru-RU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 непосредственных суждений о прослушанном после чтения учителем или учеником.</a:t>
            </a:r>
          </a:p>
          <a:p>
            <a:r>
              <a:rPr lang="ru-RU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пометка непонятных слов.</a:t>
            </a:r>
          </a:p>
          <a:p>
            <a:r>
              <a:rPr lang="ru-RU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</a:t>
            </a:r>
            <a:r>
              <a:rPr lang="ru-RU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нескольких высказываний, мнений.</a:t>
            </a:r>
          </a:p>
          <a:p>
            <a:r>
              <a:rPr lang="ru-RU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тексту с таблицей ЗХУ, составление кластера, </a:t>
            </a:r>
            <a:r>
              <a:rPr lang="ru-RU" sz="4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r>
              <a:rPr lang="ru-RU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(технология развития критического мышления).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288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«Чек-лист анализа урока в аспекте формирования читательской грамотности обучающихся»</a:t>
            </a: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1. Находить и извлекать информацию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и извлекать одну или несколько единиц информации из текста/текстов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наличие/отсутствие искомой информации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2. Интеграция и интерпретация информации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Понимать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фактологическую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информацию (данные, факты, сюжет, последовательность событий и т.п.)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 Понимать смысловую структуру текста (определять тему, главную мысль/идею, назначение текста)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5286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«Чек-лист анализа урока в аспекте формирования читательской грамотности обучающихся»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  Понимать значение неизвестного слова или выражения на основе контекста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  Устанавливать скрытые связи между событиями или утверждениями (причинно-следственные отношения, отношения аргумент – контраргумент, тезис – пример, сходство – различие и др.)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2.5.  Соотносить визуальное изображение с вербальным текстом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2.6.  Формулировать выводы на основе обобщения отдельных частей текста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2.7.  Понимать чувства, мотивы, характеры героев, авторскую позицию (с учётом стилевой принадлежности текста).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87845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«Чек-лист анализа урока в аспекте формирования читательской грамотности обучающихся»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3. Оценивать содержание и форму текста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Оценивать содержание текста и/ или выбор формы представления (примеров, аргументов, иллюстраций и т.п.) относительно задач автора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3.2. Оценивать полноту, достоверность информации, наличие /отсутствие противоречий в частях текста/разных текстах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Высказывать и обосновывать собственную точку зрения по вопросу, обсуждаемому в тексте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305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«Чек-лист анализа урока в аспекте формирования читательской грамотности обучающихся»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4. Использовать информацию из текста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4.1. Использовать информацию из текста для решения учебной/ практической задачи (формулировать гипотезу, составлять план, алгоритм, прогнозировать события и др.)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формирование каких читательских умений преобладало на уроке, на материале каких текстов, каким способом; насколько целесообразно и уместно использование этих способов;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использование различных учебных задач, направленных на формирование читательских умений, стало органичной частью урока, способствовало достижению планируемых предметных результатов.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45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способность человека понимать и использовать письменные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тексты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размышлять о них и заниматься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чтением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чтобы достигать своих целей, расширять свои знания и возможности, участвовать в социальной жизни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понятие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«читательская грамотность» входят термины «текст» и «чтение».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542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842655"/>
            <a:ext cx="9601196" cy="4433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НОО и ФОП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19.24.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информацией как одно из познавательных универсальных учебных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19.26.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как одно из коммуникативных универсальных учебных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164.7.2.1.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результаты ОРКСЭ (ОСЭ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164.7.2.3.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обучающегося будут сформированы умения работать с информацией как часть познавательных универсальных учебных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164.7.2.4.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обучающегося будут сформированы умения общения как часть коммуникативных универсальных учебных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451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«Мыслит не мышление, мыслит человек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0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40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С. </a:t>
            </a:r>
            <a:r>
              <a:rPr lang="ru-RU" sz="4000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Выготский).</a:t>
            </a:r>
            <a:endParaRPr lang="ru-RU" sz="4000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418386"/>
            <a:ext cx="9601196" cy="359448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развитие словаря — один из важных факторов обучения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богатым словарем лучше решают арифметические задачи, легче овладевают навыком чтения, грамматикой, активнее в умственной работе на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уроках.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по развитию речи детей нужно начинать с первого дня их нахождения в школе.</a:t>
            </a:r>
          </a:p>
        </p:txBody>
      </p:sp>
    </p:spTree>
    <p:extLst>
      <p:ext uri="{BB962C8B-B14F-4D97-AF65-F5344CB8AC3E}">
        <p14:creationId xmlns:p14="http://schemas.microsoft.com/office/powerpoint/2010/main" val="2849207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26" y="1711806"/>
            <a:ext cx="11263746" cy="84512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урок или учебное занятие?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новых слов и их лексическое 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 и поговорок, крылатых фраз и выражений,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стихов.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диалога, т. к. монологическая речь формируется на основе речевого общения.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дидактических игр.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словами в контексте и толкование новых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значений.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синонимов и антонимов и т. д.</a:t>
            </a:r>
          </a:p>
        </p:txBody>
      </p:sp>
    </p:spTree>
    <p:extLst>
      <p:ext uri="{BB962C8B-B14F-4D97-AF65-F5344CB8AC3E}">
        <p14:creationId xmlns:p14="http://schemas.microsoft.com/office/powerpoint/2010/main" val="4230791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пословицами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пословицу из слов;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одну часть пословицы с другой; 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вставить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пропущенные буквы, вспомнив орфограмму; 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пословицы, которые имеют одинаковый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смысл;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пословицу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рисунку, опорным словам, вопросам и т. д.</a:t>
            </a:r>
          </a:p>
        </p:txBody>
      </p:sp>
    </p:spTree>
    <p:extLst>
      <p:ext uri="{BB962C8B-B14F-4D97-AF65-F5344CB8AC3E}">
        <p14:creationId xmlns:p14="http://schemas.microsoft.com/office/powerpoint/2010/main" val="2154741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870363"/>
            <a:ext cx="9601196" cy="41563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конструктивных упражнений:</a:t>
            </a:r>
            <a:b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87781"/>
            <a:ext cx="10515600" cy="375396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деформированного текста;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текста, напечатанного без заглавных букв и без знаков препинания на конце, на предложения на основе смысла и грамматических связей;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ступенчатое, по вопросам, распространение данного предложения;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46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925782"/>
            <a:ext cx="9601196" cy="360217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8E684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конструктивных упражнений:</a:t>
            </a:r>
            <a:br>
              <a:rPr lang="ru-RU" sz="4000" b="1" dirty="0">
                <a:solidFill>
                  <a:srgbClr val="8E684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B946B"/>
              </a:buClr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же упражнение с задачей редактирования, совершенствования собственных предложений и текста; </a:t>
            </a:r>
          </a:p>
          <a:p>
            <a:pPr lvl="0">
              <a:buClr>
                <a:srgbClr val="AB946B"/>
              </a:buClr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соединение 2–3 предложений в одно;</a:t>
            </a:r>
          </a:p>
          <a:p>
            <a:pPr lvl="0">
              <a:buClr>
                <a:srgbClr val="AB946B"/>
              </a:buClr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построение предложений заданного типа или по моделям (с однородными членами);</a:t>
            </a:r>
          </a:p>
          <a:p>
            <a:pPr lvl="0">
              <a:buClr>
                <a:srgbClr val="AB946B"/>
              </a:buClr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выражение одной и той же мысли в нескольких вариантах, с объяснением возникающих оттенков смысла.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189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147</TotalTime>
  <Words>1408</Words>
  <Application>Microsoft Office PowerPoint</Application>
  <PresentationFormat>Широкоэкранный</PresentationFormat>
  <Paragraphs>156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Garamond</vt:lpstr>
      <vt:lpstr>Times New Roman</vt:lpstr>
      <vt:lpstr>Натуральные материалы</vt:lpstr>
      <vt:lpstr>«Речевая подготовка учащихся на уроке ОРКСЭ. Достижение результатов, определенных Федеральными государственными образовательными стандартами и Федеральной образовательной программой начального общего образования»</vt:lpstr>
      <vt:lpstr>Речевая подготовка детей</vt:lpstr>
      <vt:lpstr>Читательская грамотность</vt:lpstr>
      <vt:lpstr>ФГОС НОО и ФОП НОО </vt:lpstr>
      <vt:lpstr>«Мыслит не мышление, мыслит человек» (Л. С. Выготский).</vt:lpstr>
      <vt:lpstr>Что включить в урок или учебное занятие? </vt:lpstr>
      <vt:lpstr>Формы работы с пословицами</vt:lpstr>
      <vt:lpstr>Виды конструктивных упражнений: </vt:lpstr>
      <vt:lpstr>Виды конструктивных упражнений: </vt:lpstr>
      <vt:lpstr>Приёмы, интересные для детей</vt:lpstr>
      <vt:lpstr>Приём « Мудрые  совы». </vt:lpstr>
      <vt:lpstr>Приём « Мудрые  совы». </vt:lpstr>
      <vt:lpstr>Приём « Мудрые  совы». </vt:lpstr>
      <vt:lpstr>Способы использования притч в учебном процессе: </vt:lpstr>
      <vt:lpstr>Способы использования притч в учебном процессе: </vt:lpstr>
      <vt:lpstr>Работа с текстом учебника</vt:lpstr>
      <vt:lpstr>В курсе ОРКСЭ отрабатываются основные  виды чтения: </vt:lpstr>
      <vt:lpstr>Некоторые формы и приёмы работы с текстом: </vt:lpstr>
      <vt:lpstr>Работа с документами </vt:lpstr>
      <vt:lpstr>Типология учебных вопросов </vt:lpstr>
      <vt:lpstr>Памятка к описанию исторического памятника (храма) </vt:lpstr>
      <vt:lpstr>Памятка к составлению плана текста </vt:lpstr>
      <vt:lpstr>Виды работы с текстом на уроках ОРКСЭ </vt:lpstr>
      <vt:lpstr>Виды работы с текстом на уроках ОРКСЭ </vt:lpstr>
      <vt:lpstr>«Чек-лист анализа урока в аспекте формирования читательской грамотности обучающихся» </vt:lpstr>
      <vt:lpstr>«Чек-лист анализа урока в аспекте формирования читательской грамотности обучающихся» </vt:lpstr>
      <vt:lpstr>«Чек-лист анализа урока в аспекте формирования читательской грамотности обучающихся» </vt:lpstr>
      <vt:lpstr>«Чек-лист анализа урока в аспекте формирования читательской грамотности обучающихся»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«Речевая подготовка учащихся на уроке ОРКСЭ. Достижение результатов, определенных Федеральными государственными образовательными стандартами и Федеральной образовательной программой начального общего образования»</dc:title>
  <dc:creator>Всеволод Лаврентьев</dc:creator>
  <cp:lastModifiedBy>Admin</cp:lastModifiedBy>
  <cp:revision>51</cp:revision>
  <dcterms:created xsi:type="dcterms:W3CDTF">2024-03-15T13:19:58Z</dcterms:created>
  <dcterms:modified xsi:type="dcterms:W3CDTF">2024-03-31T13:46:21Z</dcterms:modified>
</cp:coreProperties>
</file>