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08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92" r:id="rId9"/>
    <p:sldId id="266" r:id="rId10"/>
    <p:sldId id="265" r:id="rId11"/>
    <p:sldId id="291" r:id="rId12"/>
    <p:sldId id="271" r:id="rId13"/>
    <p:sldId id="269" r:id="rId14"/>
    <p:sldId id="274" r:id="rId15"/>
    <p:sldId id="288" r:id="rId16"/>
    <p:sldId id="278" r:id="rId17"/>
    <p:sldId id="289" r:id="rId18"/>
    <p:sldId id="275" r:id="rId19"/>
    <p:sldId id="284" r:id="rId20"/>
    <p:sldId id="293" r:id="rId21"/>
    <p:sldId id="290" r:id="rId22"/>
    <p:sldId id="263" r:id="rId23"/>
  </p:sldIdLst>
  <p:sldSz cx="9144000" cy="6858000" type="screen4x3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FB60-02E1-4DF3-AEF9-6A69635244DE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62C6-C392-4DE0-9CBD-6EC2E88AB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20B6-E0C2-4C2F-B11D-137BCDDB800A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5012-9D20-4E9A-9639-7C2B93A1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715A-44E1-49BB-903B-91D9412E98E1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A01D-ABBF-42C7-9150-AE264A0A8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8BB348-0ADC-40EE-B8FE-5E692EB703B1}" type="datetimeFigureOut">
              <a:rPr lang="en-US" smtClean="0"/>
              <a:pPr>
                <a:defRPr/>
              </a:pPr>
              <a:t>1/10/2024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EA588B4-264F-4395-AC52-9201694C092E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4AB65-19CB-40D8-A2C6-EAA7E2A14791}" type="datetimeFigureOut">
              <a:rPr lang="en-US" smtClean="0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28E58D0-D105-4466-B726-1B3673201F39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E5735-8B3C-4B39-9113-DC50B15BFB4C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63C0C-8B0E-4A17-8676-C70D062BE8B6}" type="slidenum">
              <a:rPr lang="en-US" smtClean="0"/>
              <a:pPr>
                <a:defRPr/>
              </a:pPr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0904D-026D-4793-950D-F38F40C3E8F3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49C3A-CD6C-4158-9C56-26CC64188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2A2A9-68F6-42B9-B230-F29B3D33F689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5234A8D-066C-482F-8245-5C86F7003E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24653-FE2E-4499-BADB-A5E3A672A4CF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A7342-DEF4-4B83-87DF-5331171E8E75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0BAF0-FC3B-4B66-9607-7FD34E74C599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07D0C-C7EB-4040-B613-A7D42FA6C2EF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56BE9-C2A8-471B-BAD4-363B7C7D066F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46DA2-1569-4F5E-9BAF-8A1251BAA132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5A379-3AFD-41BC-8C6A-B2B647916A64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5DE8-4C88-4BF7-BEF2-7477F6569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EDA3FA-C609-4FD2-B81B-EED1BEA6C2A0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956E5-A68D-4C12-871E-5846047C0684}" type="slidenum">
              <a:rPr lang="en-US" smtClean="0"/>
              <a:pPr>
                <a:defRPr/>
              </a:pPr>
              <a:t>‹#›</a:t>
            </a:fld>
            <a:endParaRPr lang="en-US" sz="280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D19FB-7D2B-4DF5-8BB9-F7E046E20A66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33627-D112-4B24-B433-D8BCE3CD7D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86D7B-9B0E-473D-98DC-39DA7DE80581}" type="datetimeFigureOut">
              <a:rPr lang="en-US" smtClean="0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08F18-5678-42FA-8DE4-9EC4F16016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Образец заголовка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AC0B-EC22-45DC-9675-B2E88B2DF000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676B-2A9D-4F68-BAEC-FBA3ADF82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0B5C-5F18-4EC4-8DB6-83120F47D918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93448-2714-4A9D-9F72-217FBFD4C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8505-4E36-4AF2-8D90-FBCC13D7584B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BC0E-A880-4750-B05D-7D4DC48B2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7888-44C1-436E-ABE7-389E4B204835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35E4-CB38-4EDD-8C87-FCE7EDED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2F537-90CB-4C6C-A7F4-7CFA0AFC0921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8476-C237-4D50-9728-2DB964127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3E3D2-5B10-43E0-B2FC-01F6072DCDB5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CDCEB-5B78-4ECA-9274-5D34CF9C4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62E3-C10E-40AC-9F2F-BBDEF157852F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4E5E-B731-4DAA-90D2-1F4354A94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25BA8F-A238-4FD5-9F87-D96BF660E63D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A587C4-CB47-4202-AF40-A6CC440F9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2" r:id="rId2"/>
    <p:sldLayoutId id="2147483981" r:id="rId3"/>
    <p:sldLayoutId id="2147483980" r:id="rId4"/>
    <p:sldLayoutId id="2147483979" r:id="rId5"/>
    <p:sldLayoutId id="2147483978" r:id="rId6"/>
    <p:sldLayoutId id="2147483977" r:id="rId7"/>
    <p:sldLayoutId id="2147483976" r:id="rId8"/>
    <p:sldLayoutId id="2147483975" r:id="rId9"/>
    <p:sldLayoutId id="2147483974" r:id="rId10"/>
    <p:sldLayoutId id="21474839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25BA8F-A238-4FD5-9F87-D96BF660E63D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A587C4-CB47-4202-AF40-A6CC440F94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3;&#1086;&#1095;&#1091;&#1084;&#1086;&#1075;&#1091;&#1079;&#1085;&#1072;&#1102;.&#1088;&#1092;/" TargetMode="External"/><Relationship Id="rId7" Type="http://schemas.openxmlformats.org/officeDocument/2006/relationships/image" Target="../media/image49.jpeg"/><Relationship Id="rId2" Type="http://schemas.openxmlformats.org/officeDocument/2006/relationships/hyperlink" Target="https://fmc.hse.ru/primarySchool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hyperlink" Target="http://questigra.ru/finques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-n.ru/" TargetMode="External"/><Relationship Id="rId7" Type="http://schemas.openxmlformats.org/officeDocument/2006/relationships/hyperlink" Target="https://fincult.info/prepodavanie/base/nachalnoe-osnovnoe-i-srednee-obshchee-obrazovanie/10744/" TargetMode="External"/><Relationship Id="rId2" Type="http://schemas.openxmlformats.org/officeDocument/2006/relationships/hyperlink" Target="http://www.azbukafinansov.ru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fmc.hse.ru/primarySchool" TargetMode="External"/><Relationship Id="rId5" Type="http://schemas.openxmlformats.org/officeDocument/2006/relationships/hyperlink" Target="http://michurin.com/index.htm" TargetMode="External"/><Relationship Id="rId4" Type="http://schemas.openxmlformats.org/officeDocument/2006/relationships/hyperlink" Target="http://www.uchportal.ru/load/13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196752"/>
            <a:ext cx="53673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Формирование основ финансовой грамотности на уроках и занятиях внеурочной деятельности в начальной </a:t>
            </a:r>
            <a:r>
              <a:rPr lang="ru-RU" sz="3200" b="1" dirty="0" smtClean="0"/>
              <a:t>школе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28" name="Picture 4" descr="C:\Users\9E3A~1\AppData\Local\Temp\Rar$DRa5044.38937\IMG_20220927_102809_resized_20220927_103116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78" y="1124744"/>
            <a:ext cx="3450150" cy="25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9E3A~1\AppData\Local\Temp\Rar$DRa5044.41061\IMG_20220927_102747_resized_20220927_103117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124743"/>
            <a:ext cx="3490700" cy="26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9E3A~1\AppData\Local\Temp\Rar$DRa5044.46548\IMG_20220927_102606_resized_20220927_103117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30" y="3742768"/>
            <a:ext cx="4153643" cy="311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80528" y="302932"/>
            <a:ext cx="866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Урочная деятельность. Окружающий мир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c.pxhere.com/photos/24/76/euro_money_finance_save_cent_coins-868418.jpg!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36918"/>
            <a:ext cx="1744897" cy="11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dyinlife.ru/wp-content/uploads/2015/12/Series-A-Fund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9861"/>
            <a:ext cx="1505743" cy="14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ladyinlife.ru/wp-content/uploads/2015/12/Series-A-Fund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07" y="4589861"/>
            <a:ext cx="1505743" cy="14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Урочная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деятельность. Математика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284538"/>
            <a:ext cx="36099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2163" y="1196975"/>
            <a:ext cx="518477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E3A~1\AppData\Local\Temp\Rar$DRa5044.34435\IMG_20220927_102908_resized_20220927_103113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" y="1124743"/>
            <a:ext cx="4012443" cy="30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9E3A~1\AppData\Local\Temp\Rar$DRa5044.36474\IMG_20220927_102839_resized_20220927_103111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124743"/>
            <a:ext cx="4012442" cy="30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9E3A~1\AppData\Local\Temp\Rar$DRa5044.49862\IMG_20220927_102532_resized_20220927_103112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7" y="4293097"/>
            <a:ext cx="3467745" cy="26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9E3A~1\AppData\Local\Temp\Rar$DRa5044.3963\IMG_20220927_102510_resized_20220927_1031139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293097"/>
            <a:ext cx="3419873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Ёжик\Desktop\phpcLHz7W_KINy-po-finansovoj-gramotnosti-6-klass_html_89cf82333c37df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72" y="4293097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7531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Урочная деятельность. Математика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60375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u="sng" dirty="0">
                <a:solidFill>
                  <a:srgbClr val="F0932C"/>
                </a:solidFill>
                <a:latin typeface="Cambria"/>
                <a:ea typeface="+mj-ea"/>
                <a:cs typeface="+mj-cs"/>
              </a:rPr>
              <a:t>Соедини линиями продолжение пословицы</a:t>
            </a:r>
            <a:endParaRPr lang="ru-RU" u="sng" dirty="0">
              <a:cs typeface="+mn-cs"/>
            </a:endParaRPr>
          </a:p>
        </p:txBody>
      </p:sp>
      <p:sp>
        <p:nvSpPr>
          <p:cNvPr id="41987" name="Прямоугольник 2"/>
          <p:cNvSpPr>
            <a:spLocks noGrp="1" noChangeArrowheads="1"/>
          </p:cNvSpPr>
          <p:nvPr>
            <p:ph idx="10"/>
          </p:nvPr>
        </p:nvSpPr>
        <p:spPr>
          <a:xfrm>
            <a:off x="468313" y="1658938"/>
            <a:ext cx="8229600" cy="4473575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40404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Береги хлеб для еды,                        богатый вора боится.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Без денег торговать                          а деньги для Беды.                       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Богатому не спится,                           как без соли хлебать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Когда деньги говорят,                       прокладывает.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Есть грош,                                              тогда правда молчит...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Денежка дорожку                                так будет и рожь</a:t>
            </a:r>
          </a:p>
        </p:txBody>
      </p:sp>
      <p:sp>
        <p:nvSpPr>
          <p:cNvPr id="41986" name="Объект 2"/>
          <p:cNvSpPr txBox="1">
            <a:spLocks/>
          </p:cNvSpPr>
          <p:nvPr/>
        </p:nvSpPr>
        <p:spPr bwMode="auto">
          <a:xfrm>
            <a:off x="539750" y="260649"/>
            <a:ext cx="8229600" cy="53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60648"/>
            <a:ext cx="7531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Урочная деятельность. Русский язык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4518" name="AutoShape 6" descr="00_101898548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4520" name="AutoShape 8" descr="00_101898548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4521" name="Picture 9" descr="m1000x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341438"/>
            <a:ext cx="2097088" cy="2097087"/>
          </a:xfrm>
          <a:prstGeom prst="rect">
            <a:avLst/>
          </a:prstGeom>
          <a:noFill/>
        </p:spPr>
      </p:pic>
      <p:pic>
        <p:nvPicPr>
          <p:cNvPr id="64522" name="Picture 10" descr="10178627691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96975"/>
            <a:ext cx="2366962" cy="3213100"/>
          </a:xfrm>
          <a:prstGeom prst="rect">
            <a:avLst/>
          </a:prstGeom>
          <a:noFill/>
        </p:spPr>
      </p:pic>
      <p:pic>
        <p:nvPicPr>
          <p:cNvPr id="64525" name="Picture 13" descr="Fb8fysfgz0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6813" y="1196975"/>
            <a:ext cx="2897187" cy="3095625"/>
          </a:xfrm>
          <a:prstGeom prst="rect">
            <a:avLst/>
          </a:prstGeom>
          <a:noFill/>
        </p:spPr>
      </p:pic>
      <p:pic>
        <p:nvPicPr>
          <p:cNvPr id="64526" name="Picture 14" descr="5dac7ec67bc97fffd5b0544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860800"/>
            <a:ext cx="3816350" cy="2581275"/>
          </a:xfrm>
          <a:prstGeom prst="rect">
            <a:avLst/>
          </a:prstGeom>
          <a:noFill/>
        </p:spPr>
      </p:pic>
      <p:pic>
        <p:nvPicPr>
          <p:cNvPr id="64527" name="Picture 15" descr="00_10189854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3573463"/>
            <a:ext cx="2289175" cy="30241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504" y="30195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Урочная деятельность. Литературное чтение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ъект 2"/>
          <p:cNvSpPr txBox="1">
            <a:spLocks/>
          </p:cNvSpPr>
          <p:nvPr/>
        </p:nvSpPr>
        <p:spPr bwMode="auto">
          <a:xfrm>
            <a:off x="520779" y="337379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395288" y="1412875"/>
            <a:ext cx="26654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ru-RU" sz="3600" b="1">
                <a:solidFill>
                  <a:srgbClr val="C00000"/>
                </a:solidFill>
                <a:latin typeface="Cambria" pitchFamily="18" charset="0"/>
              </a:rPr>
              <a:t>Игра </a:t>
            </a:r>
          </a:p>
          <a:p>
            <a:pPr algn="ctr" latinLnBrk="1"/>
            <a:r>
              <a:rPr lang="ru-RU" sz="3600" b="1">
                <a:solidFill>
                  <a:srgbClr val="C00000"/>
                </a:solidFill>
                <a:latin typeface="Cambria" pitchFamily="18" charset="0"/>
              </a:rPr>
              <a:t>«Магазин»</a:t>
            </a:r>
          </a:p>
        </p:txBody>
      </p:sp>
      <p:sp>
        <p:nvSpPr>
          <p:cNvPr id="45063" name="TextBox 5"/>
          <p:cNvSpPr txBox="1">
            <a:spLocks noChangeArrowheads="1"/>
          </p:cNvSpPr>
          <p:nvPr/>
        </p:nvSpPr>
        <p:spPr bwMode="auto">
          <a:xfrm>
            <a:off x="5292725" y="1412875"/>
            <a:ext cx="3311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ru-RU" sz="3600" b="1">
                <a:solidFill>
                  <a:srgbClr val="C00000"/>
                </a:solidFill>
                <a:latin typeface="Cambria" pitchFamily="18" charset="0"/>
              </a:rPr>
              <a:t>Игра </a:t>
            </a:r>
          </a:p>
          <a:p>
            <a:pPr algn="ctr" latinLnBrk="1"/>
            <a:r>
              <a:rPr lang="ru-RU" sz="3600" b="1">
                <a:solidFill>
                  <a:srgbClr val="C00000"/>
                </a:solidFill>
                <a:latin typeface="Cambria" pitchFamily="18" charset="0"/>
              </a:rPr>
              <a:t>«Профессия»</a:t>
            </a:r>
          </a:p>
        </p:txBody>
      </p:sp>
      <p:pic>
        <p:nvPicPr>
          <p:cNvPr id="45064" name="Picture 8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781300"/>
            <a:ext cx="3492500" cy="2619375"/>
          </a:xfrm>
          <a:prstGeom prst="rect">
            <a:avLst/>
          </a:prstGeom>
          <a:noFill/>
        </p:spPr>
      </p:pic>
      <p:pic>
        <p:nvPicPr>
          <p:cNvPr id="45065" name="Picture 9" descr="f7b18d34e2a6c5fbee8816f8c92d3b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852738"/>
            <a:ext cx="4176712" cy="26939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388" y="255934"/>
            <a:ext cx="7531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1187450" y="981075"/>
            <a:ext cx="7200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ru-RU" sz="3000" b="1">
                <a:solidFill>
                  <a:srgbClr val="C00000"/>
                </a:solidFill>
                <a:latin typeface="Cambria" pitchFamily="18" charset="0"/>
              </a:rPr>
              <a:t>Конкурс рисунков</a:t>
            </a:r>
          </a:p>
          <a:p>
            <a:pPr algn="ctr" latinLnBrk="1"/>
            <a:r>
              <a:rPr lang="ru-RU" sz="3000" b="1">
                <a:solidFill>
                  <a:srgbClr val="C00000"/>
                </a:solidFill>
                <a:latin typeface="Cambria" pitchFamily="18" charset="0"/>
              </a:rPr>
              <a:t>«Деньги-это серьёзно»</a:t>
            </a:r>
          </a:p>
        </p:txBody>
      </p:sp>
      <p:pic>
        <p:nvPicPr>
          <p:cNvPr id="65542" name="Picture 6" descr="IMG_20201122_200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060575"/>
            <a:ext cx="1870075" cy="2493963"/>
          </a:xfrm>
          <a:prstGeom prst="rect">
            <a:avLst/>
          </a:prstGeom>
          <a:noFill/>
        </p:spPr>
      </p:pic>
      <p:pic>
        <p:nvPicPr>
          <p:cNvPr id="65545" name="Picture 9" descr="IMG_20201122_2003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989138"/>
            <a:ext cx="2916237" cy="2227262"/>
          </a:xfrm>
          <a:prstGeom prst="rect">
            <a:avLst/>
          </a:prstGeom>
          <a:noFill/>
        </p:spPr>
      </p:pic>
      <p:pic>
        <p:nvPicPr>
          <p:cNvPr id="65547" name="Picture 11" descr="IMG_20201122_2002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060575"/>
            <a:ext cx="2627313" cy="2347913"/>
          </a:xfrm>
          <a:prstGeom prst="rect">
            <a:avLst/>
          </a:prstGeom>
          <a:noFill/>
        </p:spPr>
      </p:pic>
      <p:pic>
        <p:nvPicPr>
          <p:cNvPr id="65548" name="Picture 12" descr="IMG_20201122_2003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292600"/>
            <a:ext cx="2736850" cy="2414588"/>
          </a:xfrm>
          <a:prstGeom prst="rect">
            <a:avLst/>
          </a:prstGeom>
          <a:noFill/>
        </p:spPr>
      </p:pic>
      <p:pic>
        <p:nvPicPr>
          <p:cNvPr id="65549" name="Picture 13" descr="IMG_20201122_2003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652963"/>
            <a:ext cx="3097212" cy="1944687"/>
          </a:xfrm>
          <a:prstGeom prst="rect">
            <a:avLst/>
          </a:prstGeom>
          <a:noFill/>
        </p:spPr>
      </p:pic>
      <p:pic>
        <p:nvPicPr>
          <p:cNvPr id="65550" name="Picture 14" descr="IMG_20201122_20025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4652963"/>
            <a:ext cx="2016125" cy="200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/>
          <p:cNvSpPr>
            <a:spLocks noGrp="1"/>
          </p:cNvSpPr>
          <p:nvPr>
            <p:ph idx="1"/>
          </p:nvPr>
        </p:nvSpPr>
        <p:spPr>
          <a:xfrm>
            <a:off x="914400" y="1341438"/>
            <a:ext cx="8229600" cy="4603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00B05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Загадки «Доскажи словечко»</a:t>
            </a:r>
            <a:r>
              <a:rPr lang="ru-RU" sz="240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400" dirty="0" smtClean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3010" name="Объект 2"/>
          <p:cNvSpPr txBox="1">
            <a:spLocks/>
          </p:cNvSpPr>
          <p:nvPr/>
        </p:nvSpPr>
        <p:spPr bwMode="auto">
          <a:xfrm>
            <a:off x="1116013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070475" y="1989138"/>
            <a:ext cx="3203575" cy="172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Обязан деньги ты вложить,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Чтоб производство запустить,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И чтоб ты прибыль получал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Начальный нужен </a:t>
            </a:r>
            <a:r>
              <a:rPr lang="ru-RU" b="1" dirty="0">
                <a:solidFill>
                  <a:srgbClr val="C00000"/>
                </a:solidFill>
                <a:latin typeface="Cambria"/>
              </a:rPr>
              <a:t>КАПИТАЛ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  <a:latin typeface="Cambria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98513" y="4292600"/>
            <a:ext cx="3629025" cy="19446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 взяты в долг, на срок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возможно, под залог.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Делу это не вредит,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 под дело взят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</a:t>
            </a:r>
            <a:endParaRPr lang="ru-RU" sz="2000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716463" y="4292600"/>
            <a:ext cx="3562350" cy="19446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труда, что можно обменять,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Купить и самому перепродать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Свезти на ярмарку, на рынок, на базар.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 за продукт? Скажи – 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</a:t>
            </a:r>
            <a:endParaRPr lang="ru-RU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016" name="Picture 2" descr="https://cstor.nn2.ru/forum/data/forum/images/2015-10/131827252-1.zdorovoe-pit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145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827088" y="2133600"/>
            <a:ext cx="3203575" cy="172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Получил купец доход,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Увеличил оборот,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Все расходы оплатил,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Свою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ДОЛЮ</a:t>
            </a:r>
            <a:r>
              <a:rPr lang="ru-RU" sz="2200" b="1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получил.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2"/>
          <p:cNvSpPr txBox="1">
            <a:spLocks/>
          </p:cNvSpPr>
          <p:nvPr/>
        </p:nvSpPr>
        <p:spPr bwMode="auto">
          <a:xfrm>
            <a:off x="179388" y="333375"/>
            <a:ext cx="8856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600" b="1" dirty="0">
                <a:solidFill>
                  <a:srgbClr val="00B050"/>
                </a:solidFill>
                <a:latin typeface="Cambria" pitchFamily="18" charset="0"/>
              </a:rPr>
              <a:t>Интернет - ресурсы </a:t>
            </a:r>
          </a:p>
        </p:txBody>
      </p:sp>
      <p:sp>
        <p:nvSpPr>
          <p:cNvPr id="46083" name="TextBox 5">
            <a:hlinkClick r:id="rId2" tooltip="https://fmc.hse.ru/primarySchool"/>
          </p:cNvPr>
          <p:cNvSpPr txBox="1">
            <a:spLocks noChangeArrowheads="1"/>
          </p:cNvSpPr>
          <p:nvPr/>
        </p:nvSpPr>
        <p:spPr bwMode="auto">
          <a:xfrm>
            <a:off x="468313" y="1484313"/>
            <a:ext cx="3959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b="1">
                <a:hlinkClick r:id="rId3"/>
              </a:rPr>
              <a:t>https://хочумогузнаю.рф</a:t>
            </a:r>
            <a:endParaRPr lang="ru-RU" b="1"/>
          </a:p>
          <a:p>
            <a:pPr latinLnBrk="1"/>
            <a:endParaRPr lang="ru-RU"/>
          </a:p>
        </p:txBody>
      </p:sp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5076825" y="155733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b="1" u="sng">
                <a:hlinkClick r:id="rId4"/>
              </a:rPr>
              <a:t>http://questigra.ru/finquest/</a:t>
            </a:r>
            <a:r>
              <a:rPr lang="ru-RU" b="1"/>
              <a:t> </a:t>
            </a:r>
          </a:p>
        </p:txBody>
      </p:sp>
      <p:pic>
        <p:nvPicPr>
          <p:cNvPr id="46089" name="Picture 9" descr="IMG_20201122_2022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19" y="1924050"/>
            <a:ext cx="3673103" cy="3037689"/>
          </a:xfrm>
          <a:prstGeom prst="rect">
            <a:avLst/>
          </a:prstGeom>
          <a:noFill/>
        </p:spPr>
      </p:pic>
      <p:pic>
        <p:nvPicPr>
          <p:cNvPr id="46090" name="Picture 10" descr="IMG_20201122_2024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0052" y="1902507"/>
            <a:ext cx="3600970" cy="3038318"/>
          </a:xfrm>
          <a:prstGeom prst="rect">
            <a:avLst/>
          </a:prstGeom>
          <a:noFill/>
        </p:spPr>
      </p:pic>
      <p:sp>
        <p:nvSpPr>
          <p:cNvPr id="2" name="AutoShape 2" descr="blob:https://web.whatsapp.com/0dd88874-c90f-4666-beba-bce8d6b7d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0dd88874-c90f-4666-beba-bce8d6b7d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0dd88874-c90f-4666-beba-bce8d6b7d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blob:https://web.whatsapp.com/0dd88874-c90f-4666-beba-bce8d6b7dac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C:\Users\Ёжик\Desktop\0dd88874-c90f-4666-beba-bce8d6b7da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437112"/>
            <a:ext cx="365417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268760"/>
            <a:ext cx="8229600" cy="5328592"/>
          </a:xfrm>
        </p:spPr>
        <p:txBody>
          <a:bodyPr>
            <a:normAutofit fontScale="92500"/>
          </a:bodyPr>
          <a:lstStyle/>
          <a:p>
            <a:r>
              <a:rPr lang="ru-RU" dirty="0"/>
              <a:t>семинары и уроки финансовой грамотности</a:t>
            </a:r>
          </a:p>
          <a:p>
            <a:r>
              <a:rPr lang="ru-RU" u="sng" dirty="0">
                <a:hlinkClick r:id="rId2"/>
              </a:rPr>
              <a:t>www.azbukafinansov.ru</a:t>
            </a:r>
            <a:endParaRPr lang="ru-RU" dirty="0"/>
          </a:p>
          <a:p>
            <a:r>
              <a:rPr lang="ru-RU" dirty="0"/>
              <a:t>«Сеть творческих учителей» сообщество учителей экономики «Экономика в школе»  где можно найти разработки уроков, ученические проекты,  материалы по внеклассной работе, для олимпиад, викторин, конкурсов. Получить информацию о проведении дистанционного детского конкурса «Экономический калейдоскоп»</a:t>
            </a:r>
          </a:p>
          <a:p>
            <a:r>
              <a:rPr lang="ru-RU" u="sng" dirty="0">
                <a:hlinkClick r:id="rId3"/>
              </a:rPr>
              <a:t>http://www.it-n.ru/</a:t>
            </a:r>
            <a:endParaRPr lang="ru-RU" dirty="0"/>
          </a:p>
          <a:p>
            <a:r>
              <a:rPr lang="ru-RU" dirty="0"/>
              <a:t>«Учительский портал»</a:t>
            </a:r>
          </a:p>
          <a:p>
            <a:r>
              <a:rPr lang="ru-RU" dirty="0"/>
              <a:t>Уроки, мультимедийные тесты, печатные тесты, планирование, контрольные работы, КВН по финансовой грамотности.</a:t>
            </a:r>
          </a:p>
          <a:p>
            <a:r>
              <a:rPr lang="ru-RU" dirty="0"/>
              <a:t>Можно разместить свои уроки и мероприятия по данной тематике.</a:t>
            </a:r>
          </a:p>
          <a:p>
            <a:r>
              <a:rPr lang="ru-RU" u="sng" dirty="0">
                <a:hlinkClick r:id="rId4"/>
              </a:rPr>
              <a:t>http://www.uchportal.ru/load/136</a:t>
            </a:r>
            <a:endParaRPr lang="ru-RU" dirty="0"/>
          </a:p>
          <a:p>
            <a:r>
              <a:rPr lang="ru-RU" dirty="0"/>
              <a:t>«Клуб умные родители»</a:t>
            </a:r>
          </a:p>
          <a:p>
            <a:r>
              <a:rPr lang="ru-RU" dirty="0"/>
              <a:t>Бесплатная презентация, рассказывающая детям об основах личных финансах. Бесплатный курс «Карманные деньги», который  расскажет ВСЁ про карманные деньги для  детей.</a:t>
            </a:r>
          </a:p>
          <a:p>
            <a:r>
              <a:rPr lang="ru-RU" u="sng" dirty="0">
                <a:hlinkClick r:id="rId5"/>
              </a:rPr>
              <a:t> http://michurin.com/index.htm</a:t>
            </a:r>
            <a:endParaRPr lang="ru-RU" dirty="0"/>
          </a:p>
          <a:p>
            <a:r>
              <a:rPr lang="ru-RU" dirty="0"/>
              <a:t>Книга «Денежные сказки. Уроки финансовой грамотности.»</a:t>
            </a:r>
          </a:p>
          <a:p>
            <a:r>
              <a:rPr lang="ru-RU" dirty="0"/>
              <a:t>Животные из сказочного леса совершают финансовые ошибки и помогают друг другу справиться с соблазнами. Дети читают сказки и учатся на ошибках сказочных персонажей.</a:t>
            </a:r>
          </a:p>
          <a:p>
            <a:r>
              <a:rPr lang="ru-RU" dirty="0"/>
              <a:t> Методические материалы по финансовой грамотности для начальной школы</a:t>
            </a:r>
          </a:p>
          <a:p>
            <a:r>
              <a:rPr lang="ru-RU" u="sng" dirty="0">
                <a:hlinkClick r:id="rId6"/>
              </a:rPr>
              <a:t>https://fmc.hse.ru/primarySchool</a:t>
            </a:r>
            <a:endParaRPr lang="ru-RU" dirty="0"/>
          </a:p>
          <a:p>
            <a:r>
              <a:rPr lang="ru-RU" dirty="0"/>
              <a:t> Сборник математических задач «Основы финансовой грамотности» для обучающихся 1-11 классов</a:t>
            </a:r>
          </a:p>
          <a:p>
            <a:r>
              <a:rPr lang="ru-RU" u="sng" dirty="0">
                <a:hlinkClick r:id="rId7"/>
              </a:rPr>
              <a:t>https://fincult.info/prepodavanie/base/nachalnoe-osnovnoe-i-srednee-obshchee-obrazovanie/10744/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41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18716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ru-RU" altLang="ko-KR" sz="2800" b="1" smtClean="0">
              <a:solidFill>
                <a:srgbClr val="404040"/>
              </a:solidFill>
              <a:latin typeface="Cambria" pitchFamily="18" charset="0"/>
              <a:cs typeface="Arial" charset="0"/>
            </a:endParaRPr>
          </a:p>
          <a:p>
            <a:pPr algn="ctr" eaLnBrk="1" hangingPunct="1"/>
            <a:r>
              <a:rPr lang="ru-RU" altLang="ko-KR" sz="3200" b="1" smtClean="0">
                <a:solidFill>
                  <a:srgbClr val="404040"/>
                </a:solidFill>
                <a:latin typeface="Cambria" pitchFamily="18" charset="0"/>
                <a:cs typeface="Arial" charset="0"/>
              </a:rPr>
              <a:t>    </a:t>
            </a:r>
            <a:r>
              <a:rPr lang="ru-RU" altLang="ko-KR" sz="3200" b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«Нажить много денег – храбрость; сохранить их – мудрость, а умело расходовать – искусство».</a:t>
            </a:r>
          </a:p>
          <a:p>
            <a:pPr algn="r" eaLnBrk="1" hangingPunct="1"/>
            <a:r>
              <a:rPr lang="ru-RU" altLang="ko-KR" sz="2800" b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Бертольд Авербах</a:t>
            </a:r>
            <a:endParaRPr lang="en-US" altLang="ko-KR" sz="2800" b="1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Рисунок 7" descr="https://avatars.mds.yandex.net/get-zen_doc/1246934/pub_5ce704bf740ccd00b332500e_5ce976b444f2e000b49f5862/scale_1200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55576" y="3140968"/>
            <a:ext cx="4266357" cy="3138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52832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HY그래픽M"/>
                <a:cs typeface="Times New Roman" pitchFamily="18" charset="0"/>
              </a:rPr>
              <a:t>Деятельность, направленная на воспитание финансовой грамотности младших школьников, может быть проведена в разных формах;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HY그래픽M"/>
                <a:cs typeface="Times New Roman" pitchFamily="18" charset="0"/>
              </a:rPr>
              <a:t>Получив основы финансовых знаний в начальной школе, детям будет легче и доступнее осваивать новые вершины экономики в средней, а затем и в старшей школе, что имеет важное значение для формирования и совершенствования личности человека – гражданина своей страны;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HY그래픽M"/>
                <a:cs typeface="Times New Roman" pitchFamily="18" charset="0"/>
              </a:rPr>
              <a:t>Чем раньше у детей будут сформированы базовые представления о финансовой стороне жизни человека, а на их основе - понятия, тем безболезненней будет их социальная адаптация во взрослом мире, тем легче будет осуществлен их профессиональный выбор в будущем, а общество получит более грамотных потребителей и производителей.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813" y="333375"/>
            <a:ext cx="9144001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СПАСИБО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ЗА ВНИМАНИЕ!</a:t>
            </a:r>
          </a:p>
        </p:txBody>
      </p:sp>
      <p:pic>
        <p:nvPicPr>
          <p:cNvPr id="49154" name="Picture 2" descr="https://in-dee.ru/upload/iblock/2b8/2b83914026dc2f18486b163eb623b1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852738"/>
            <a:ext cx="49704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7310" y="158750"/>
            <a:ext cx="7524327" cy="1069514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02090" y="3073580"/>
            <a:ext cx="5839310" cy="3294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475656" y="61155"/>
            <a:ext cx="76683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/>
            <a:r>
              <a:rPr lang="ru-RU" sz="2000" b="1" dirty="0"/>
              <a:t>Современные дети очень рано знакомятся с ролью денег в жизни  </a:t>
            </a:r>
            <a:r>
              <a:rPr lang="ru-RU" sz="2000" b="1" dirty="0" smtClean="0"/>
              <a:t>человека</a:t>
            </a:r>
            <a:r>
              <a:rPr lang="ru-RU" sz="2000" b="1" dirty="0"/>
              <a:t>. </a:t>
            </a:r>
            <a:endParaRPr lang="en-US" sz="2000" b="1" dirty="0"/>
          </a:p>
          <a:p>
            <a:pPr algn="ctr" latinLnBrk="1"/>
            <a:r>
              <a:rPr lang="ru-RU" sz="2000" b="1" dirty="0"/>
              <a:t>Они слышат разговоры о деньгах дома, по телевизору, на улице. </a:t>
            </a:r>
            <a:endParaRPr lang="en-US" sz="2000" b="1" dirty="0"/>
          </a:p>
          <a:p>
            <a:pPr algn="ctr" latinLnBrk="1"/>
            <a:r>
              <a:rPr lang="ru-RU" sz="2000" b="1" dirty="0"/>
              <a:t>Они рано понимают — деньги позволяют получить </a:t>
            </a:r>
            <a:endParaRPr lang="ru-RU" sz="2000" b="1" dirty="0" smtClean="0"/>
          </a:p>
          <a:p>
            <a:pPr algn="ctr" latinLnBrk="1"/>
            <a:r>
              <a:rPr lang="ru-RU" sz="2000" b="1" dirty="0" smtClean="0"/>
              <a:t>желаемое</a:t>
            </a:r>
            <a:r>
              <a:rPr lang="ru-RU" sz="2000" b="1" dirty="0"/>
              <a:t>, и </a:t>
            </a:r>
            <a:r>
              <a:rPr lang="ru-RU" sz="2000" b="1" dirty="0" smtClean="0"/>
              <a:t>начинают </a:t>
            </a:r>
            <a:r>
              <a:rPr lang="ru-RU" sz="2000" b="1" dirty="0"/>
              <a:t>стремиться к самостоятельному </a:t>
            </a:r>
            <a:endParaRPr lang="ru-RU" sz="2000" b="1" dirty="0" smtClean="0"/>
          </a:p>
          <a:p>
            <a:pPr algn="ctr" latinLnBrk="1"/>
            <a:r>
              <a:rPr lang="ru-RU" sz="2000" b="1" dirty="0" smtClean="0"/>
              <a:t>использованию </a:t>
            </a:r>
            <a:r>
              <a:rPr lang="ru-RU" sz="2000" b="1" dirty="0"/>
              <a:t>денег.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1475656" y="836613"/>
            <a:ext cx="7488957" cy="1800299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404040"/>
                </a:solidFill>
                <a:latin typeface="Cambria" pitchFamily="18" charset="0"/>
                <a:ea typeface="HY그래픽M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  <a:ea typeface="HY그래픽M"/>
                <a:cs typeface="Times New Roman" pitchFamily="18" charset="0"/>
              </a:rPr>
              <a:t>Необходимость внедрения уроков финансовой грамотности в школах обусловлена еще и тем, что современные дети достаточно активно самостоятельно покупают товары</a:t>
            </a:r>
            <a:r>
              <a:rPr lang="en-US" sz="2200" b="1" dirty="0" smtClean="0">
                <a:solidFill>
                  <a:schemeClr val="tx1"/>
                </a:solidFill>
                <a:latin typeface="Cambria" pitchFamily="18" charset="0"/>
                <a:ea typeface="HY그래픽M"/>
                <a:cs typeface="Times New Roman" pitchFamily="18" charset="0"/>
              </a:rPr>
              <a:t>.</a:t>
            </a:r>
            <a:endParaRPr lang="ru-RU" sz="2200" b="1" dirty="0" smtClean="0">
              <a:solidFill>
                <a:schemeClr val="tx1"/>
              </a:solidFill>
              <a:latin typeface="Cambria" pitchFamily="18" charset="0"/>
              <a:ea typeface="HY그래픽M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771800" y="3356992"/>
            <a:ext cx="5124153" cy="288233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1475656" y="260648"/>
            <a:ext cx="7416800" cy="5688013"/>
          </a:xfrm>
        </p:spPr>
        <p:txBody>
          <a:bodyPr>
            <a:noAutofit/>
          </a:bodyPr>
          <a:lstStyle/>
          <a:p>
            <a:pPr indent="269875"/>
            <a:r>
              <a:rPr lang="ru-RU" sz="2800" b="1" dirty="0" smtClean="0">
                <a:solidFill>
                  <a:schemeClr val="tx1"/>
                </a:solidFill>
                <a:ea typeface="HY그래픽M"/>
              </a:rPr>
              <a:t>Важно помочь школьникам получить комплекс знаний и умений, которые помогут в дальнейшем решать финансовые вопросы, а именно: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800" b="1" dirty="0" smtClean="0">
                <a:solidFill>
                  <a:schemeClr val="tx1"/>
                </a:solidFill>
                <a:ea typeface="HY그래픽M"/>
              </a:rPr>
              <a:t>- понимать природу и функции денег;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800" b="1" dirty="0" smtClean="0">
                <a:solidFill>
                  <a:schemeClr val="tx1"/>
                </a:solidFill>
                <a:ea typeface="HY그래픽M"/>
              </a:rPr>
              <a:t>- уметь ценить деньги;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800" b="1" dirty="0" smtClean="0">
                <a:solidFill>
                  <a:schemeClr val="tx1"/>
                </a:solidFill>
                <a:ea typeface="HY그래픽M"/>
              </a:rPr>
              <a:t>- уметь считать деньги;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800" b="1" dirty="0" smtClean="0">
                <a:solidFill>
                  <a:schemeClr val="tx1"/>
                </a:solidFill>
                <a:ea typeface="HY그래픽M"/>
              </a:rPr>
              <a:t>- уметь экономить;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800" b="1" dirty="0" smtClean="0">
                <a:solidFill>
                  <a:schemeClr val="tx1"/>
                </a:solidFill>
                <a:ea typeface="HY그래픽M"/>
              </a:rPr>
              <a:t>- уметь тратить деньги и жить по средствам;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800" b="1" dirty="0" smtClean="0">
                <a:solidFill>
                  <a:schemeClr val="tx1"/>
                </a:solidFill>
                <a:ea typeface="HY그래픽M"/>
              </a:rPr>
              <a:t>- уметь возвращать долги;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800" b="1" dirty="0" smtClean="0">
                <a:solidFill>
                  <a:schemeClr val="tx1"/>
                </a:solidFill>
                <a:ea typeface="HY그래픽M"/>
              </a:rPr>
              <a:t>- уметь делиться;</a:t>
            </a:r>
          </a:p>
          <a:p>
            <a:pPr indent="269875">
              <a:buFont typeface="Georgia" pitchFamily="18" charset="0"/>
              <a:buChar char="*"/>
            </a:pPr>
            <a:r>
              <a:rPr lang="ru-RU" sz="2800" b="1" dirty="0" smtClean="0">
                <a:solidFill>
                  <a:schemeClr val="tx1"/>
                </a:solidFill>
                <a:ea typeface="HY그래픽M"/>
              </a:rPr>
              <a:t>- уметь приумножать деньги.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1475656" y="2972551"/>
            <a:ext cx="2088232" cy="50380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500" b="1" dirty="0" smtClean="0">
                <a:solidFill>
                  <a:schemeClr val="tx1"/>
                </a:solidFill>
                <a:ea typeface="HY그래픽M"/>
              </a:rPr>
              <a:t>Эксперимент</a:t>
            </a:r>
            <a:r>
              <a:rPr lang="ru-RU" sz="2400" b="1" dirty="0" smtClean="0">
                <a:solidFill>
                  <a:schemeClr val="tx1"/>
                </a:solidFill>
                <a:ea typeface="HY그래픽M"/>
              </a:rPr>
              <a:t> </a:t>
            </a:r>
          </a:p>
        </p:txBody>
      </p:sp>
      <p:sp>
        <p:nvSpPr>
          <p:cNvPr id="33798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    </a:t>
            </a:r>
            <a:r>
              <a:rPr lang="ru-RU" sz="4800" b="1" dirty="0" smtClean="0">
                <a:solidFill>
                  <a:srgbClr val="C00000"/>
                </a:solidFill>
                <a:latin typeface="Cambria" pitchFamily="18" charset="0"/>
              </a:rPr>
              <a:t>Методы:   </a:t>
            </a:r>
            <a:endParaRPr lang="ru-RU" sz="4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627784" y="793750"/>
            <a:ext cx="1296144" cy="2203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358406" y="797037"/>
            <a:ext cx="1296144" cy="2203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004048" y="797037"/>
            <a:ext cx="1152128" cy="2199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24128" y="793268"/>
            <a:ext cx="1152128" cy="2199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178175" y="3284984"/>
            <a:ext cx="1656606" cy="50380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500" b="1" dirty="0" smtClean="0">
                <a:solidFill>
                  <a:schemeClr val="tx1"/>
                </a:solidFill>
                <a:ea typeface="HY그래픽M"/>
              </a:rPr>
              <a:t>мозаика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6847262" y="2748620"/>
            <a:ext cx="2045217" cy="503237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1"/>
                </a:solidFill>
              </a:rPr>
              <a:t>кластер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5030308" y="3212976"/>
            <a:ext cx="2277996" cy="50380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/>
                </a:solidFill>
                <a:ea typeface="HY그래픽M"/>
              </a:rPr>
              <a:t>исследования</a:t>
            </a:r>
            <a:endParaRPr lang="ru-RU" sz="2500" b="1" dirty="0" smtClean="0">
              <a:solidFill>
                <a:schemeClr val="tx1"/>
              </a:solidFill>
              <a:ea typeface="HY그래픽M"/>
            </a:endParaRPr>
          </a:p>
        </p:txBody>
      </p:sp>
      <p:pic>
        <p:nvPicPr>
          <p:cNvPr id="1026" name="Picture 2" descr="https://kartinkin.net/uploads/posts/2021-01/1611954476_44-p-krasivie-foni-iz-rossiiskikh-multikov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4913735" cy="27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1619250" y="1268413"/>
            <a:ext cx="7127875" cy="2592387"/>
          </a:xfrm>
        </p:spPr>
        <p:txBody>
          <a:bodyPr/>
          <a:lstStyle/>
          <a:p>
            <a:pPr>
              <a:buFontTx/>
              <a:buChar char="-"/>
            </a:pPr>
            <a:endParaRPr lang="ru-RU" sz="2500" b="1" dirty="0" smtClean="0">
              <a:solidFill>
                <a:schemeClr val="tx1"/>
              </a:solidFill>
              <a:ea typeface="HY그래픽M"/>
            </a:endParaRPr>
          </a:p>
        </p:txBody>
      </p:sp>
      <p:sp>
        <p:nvSpPr>
          <p:cNvPr id="33798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Методы:</a:t>
            </a:r>
          </a:p>
        </p:txBody>
      </p:sp>
      <p:pic>
        <p:nvPicPr>
          <p:cNvPr id="2050" name="Picture 2" descr="Уроки тётушки Совы&amp;quot; 2020, Надымский район - дата и место проведения, п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42386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чимся финансовой грамотност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3562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«Богатый Бобрёнок» – это интерактивный мультсериал по финансовой грамотност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4572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иксики Новые серии Фиксики ГДЕ НОЛИК Развивающий мультфильм Все серии подр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83" y="4630128"/>
            <a:ext cx="2868385" cy="22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то ты из Смешариков детей?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98" y="2664169"/>
            <a:ext cx="3052114" cy="196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7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 dirty="0">
                <a:solidFill>
                  <a:srgbClr val="00B050"/>
                </a:solidFill>
                <a:latin typeface="Cambria" pitchFamily="18" charset="0"/>
              </a:rPr>
              <a:t>Урочная </a:t>
            </a:r>
            <a:r>
              <a:rPr lang="ru-RU" sz="2800" b="1" dirty="0" smtClean="0">
                <a:solidFill>
                  <a:srgbClr val="00B050"/>
                </a:solidFill>
                <a:latin typeface="Cambria" pitchFamily="18" charset="0"/>
              </a:rPr>
              <a:t>деятельность. Окружающий </a:t>
            </a:r>
            <a:r>
              <a:rPr lang="ru-RU" sz="2800" b="1" dirty="0">
                <a:solidFill>
                  <a:srgbClr val="00B050"/>
                </a:solidFill>
                <a:latin typeface="Cambria" pitchFamily="18" charset="0"/>
              </a:rPr>
              <a:t>мир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211960" y="1124744"/>
            <a:ext cx="4320480" cy="1771807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527" y="3645024"/>
            <a:ext cx="4940416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79512" y="1254324"/>
            <a:ext cx="3312988" cy="4580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1" y="1196752"/>
            <a:ext cx="3166914" cy="424847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2" name="Объект 2"/>
          <p:cNvSpPr txBox="1">
            <a:spLocks/>
          </p:cNvSpPr>
          <p:nvPr/>
        </p:nvSpPr>
        <p:spPr bwMode="auto">
          <a:xfrm>
            <a:off x="539750" y="333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 dirty="0">
                <a:solidFill>
                  <a:srgbClr val="00B050"/>
                </a:solidFill>
                <a:latin typeface="Cambria" pitchFamily="18" charset="0"/>
              </a:rPr>
              <a:t>Урочная </a:t>
            </a:r>
            <a:r>
              <a:rPr lang="ru-RU" sz="2800" b="1" dirty="0" smtClean="0">
                <a:solidFill>
                  <a:srgbClr val="00B050"/>
                </a:solidFill>
                <a:latin typeface="Cambria" pitchFamily="18" charset="0"/>
              </a:rPr>
              <a:t>деятельность. Окружающий </a:t>
            </a:r>
            <a:r>
              <a:rPr lang="ru-RU" sz="2800" b="1" dirty="0">
                <a:solidFill>
                  <a:srgbClr val="00B050"/>
                </a:solidFill>
                <a:latin typeface="Cambria" pitchFamily="18" charset="0"/>
              </a:rPr>
              <a:t>мир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4" y="1341438"/>
            <a:ext cx="4393009" cy="2805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960" y="4005262"/>
            <a:ext cx="4354190" cy="2736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474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맑은 고딕</vt:lpstr>
      <vt:lpstr>Arial</vt:lpstr>
      <vt:lpstr>Calibri</vt:lpstr>
      <vt:lpstr>Cambria</vt:lpstr>
      <vt:lpstr>돋움</vt:lpstr>
      <vt:lpstr>Franklin Gothic Book</vt:lpstr>
      <vt:lpstr>Franklin Gothic Medium</vt:lpstr>
      <vt:lpstr>Georgia</vt:lpstr>
      <vt:lpstr>HY그래픽M</vt:lpstr>
      <vt:lpstr>Times New Roman</vt:lpstr>
      <vt:lpstr>Wingdings 2</vt:lpstr>
      <vt:lpstr>Custom Design</vt:lpstr>
      <vt:lpstr>Трек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ресурсы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1</cp:lastModifiedBy>
  <cp:revision>101</cp:revision>
  <dcterms:created xsi:type="dcterms:W3CDTF">2014-04-01T16:35:38Z</dcterms:created>
  <dcterms:modified xsi:type="dcterms:W3CDTF">2024-01-10T15:06:43Z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