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4" r:id="rId2"/>
  </p:sldMasterIdLst>
  <p:notesMasterIdLst>
    <p:notesMasterId r:id="rId57"/>
  </p:notesMasterIdLst>
  <p:handoutMasterIdLst>
    <p:handoutMasterId r:id="rId58"/>
  </p:handoutMasterIdLst>
  <p:sldIdLst>
    <p:sldId id="566" r:id="rId3"/>
    <p:sldId id="572" r:id="rId4"/>
    <p:sldId id="573" r:id="rId5"/>
    <p:sldId id="574" r:id="rId6"/>
    <p:sldId id="576" r:id="rId7"/>
    <p:sldId id="577" r:id="rId8"/>
    <p:sldId id="578" r:id="rId9"/>
    <p:sldId id="580" r:id="rId10"/>
    <p:sldId id="579" r:id="rId11"/>
    <p:sldId id="582" r:id="rId12"/>
    <p:sldId id="583" r:id="rId13"/>
    <p:sldId id="584" r:id="rId14"/>
    <p:sldId id="581" r:id="rId15"/>
    <p:sldId id="586" r:id="rId16"/>
    <p:sldId id="587" r:id="rId17"/>
    <p:sldId id="588" r:id="rId18"/>
    <p:sldId id="585" r:id="rId19"/>
    <p:sldId id="592" r:id="rId20"/>
    <p:sldId id="594" r:id="rId21"/>
    <p:sldId id="598" r:id="rId22"/>
    <p:sldId id="603" r:id="rId23"/>
    <p:sldId id="618" r:id="rId24"/>
    <p:sldId id="604" r:id="rId25"/>
    <p:sldId id="605" r:id="rId26"/>
    <p:sldId id="620" r:id="rId27"/>
    <p:sldId id="622" r:id="rId28"/>
    <p:sldId id="606" r:id="rId29"/>
    <p:sldId id="608" r:id="rId30"/>
    <p:sldId id="609" r:id="rId31"/>
    <p:sldId id="610" r:id="rId32"/>
    <p:sldId id="611" r:id="rId33"/>
    <p:sldId id="607" r:id="rId34"/>
    <p:sldId id="616" r:id="rId35"/>
    <p:sldId id="621" r:id="rId36"/>
    <p:sldId id="630" r:id="rId37"/>
    <p:sldId id="631" r:id="rId38"/>
    <p:sldId id="629" r:id="rId39"/>
    <p:sldId id="632" r:id="rId40"/>
    <p:sldId id="633" r:id="rId41"/>
    <p:sldId id="635" r:id="rId42"/>
    <p:sldId id="638" r:id="rId43"/>
    <p:sldId id="641" r:id="rId44"/>
    <p:sldId id="649" r:id="rId45"/>
    <p:sldId id="650" r:id="rId46"/>
    <p:sldId id="659" r:id="rId47"/>
    <p:sldId id="660" r:id="rId48"/>
    <p:sldId id="662" r:id="rId49"/>
    <p:sldId id="663" r:id="rId50"/>
    <p:sldId id="664" r:id="rId51"/>
    <p:sldId id="667" r:id="rId52"/>
    <p:sldId id="668" r:id="rId53"/>
    <p:sldId id="669" r:id="rId54"/>
    <p:sldId id="670" r:id="rId55"/>
    <p:sldId id="519" r:id="rId56"/>
  </p:sldIdLst>
  <p:sldSz cx="12190413" cy="6859588"/>
  <p:notesSz cx="6669088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4425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8850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327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17700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721254" algn="l" defTabSz="10885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265505" algn="l" defTabSz="10885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809756" algn="l" defTabSz="10885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354007" algn="l" defTabSz="10885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0000CC"/>
    <a:srgbClr val="FF9900"/>
    <a:srgbClr val="FF3300"/>
    <a:srgbClr val="8989B1"/>
    <a:srgbClr val="8B8BB3"/>
    <a:srgbClr val="3366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99" autoAdjust="0"/>
    <p:restoredTop sz="94679" autoAdjust="0"/>
  </p:normalViewPr>
  <p:slideViewPr>
    <p:cSldViewPr>
      <p:cViewPr varScale="1">
        <p:scale>
          <a:sx n="73" d="100"/>
          <a:sy n="73" d="100"/>
        </p:scale>
        <p:origin x="870" y="54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16" y="-78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4.xml"/><Relationship Id="rId1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CC30DB18-F17A-438A-9ADF-76B70870A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245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EB83E-5700-449B-9128-4BB210103C76}" type="datetimeFigureOut">
              <a:rPr lang="ru-RU" smtClean="0"/>
              <a:t>ср 29.10.25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41425"/>
            <a:ext cx="59515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78375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590D6-48A2-4C6E-B2CC-3E8F30A47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678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744970" y="3887100"/>
            <a:ext cx="5350237" cy="182287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34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76218"/>
            <a:ext cx="10971372" cy="1905441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build="p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Заголовок и вертикальный текс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Вертикальный заголовок и текс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6463" y="2375450"/>
            <a:ext cx="2641256" cy="3645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375450"/>
            <a:ext cx="7720595" cy="3645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744970" y="3887100"/>
            <a:ext cx="5350237" cy="182287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34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76218"/>
            <a:ext cx="10971372" cy="1905441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0849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build="p" autoUpdateAnimBg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91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91" indent="0">
              <a:buNone/>
              <a:defRPr sz="1800"/>
            </a:lvl2pPr>
            <a:lvl3pPr marL="914583" indent="0">
              <a:buNone/>
              <a:defRPr sz="1600"/>
            </a:lvl3pPr>
            <a:lvl4pPr marL="1371874" indent="0">
              <a:buNone/>
              <a:defRPr sz="1400"/>
            </a:lvl4pPr>
            <a:lvl5pPr marL="1829166" indent="0">
              <a:buNone/>
              <a:defRPr sz="1400"/>
            </a:lvl5pPr>
            <a:lvl6pPr marL="2286457" indent="0">
              <a:buNone/>
              <a:defRPr sz="1400"/>
            </a:lvl6pPr>
            <a:lvl7pPr marL="2743749" indent="0">
              <a:buNone/>
              <a:defRPr sz="1400"/>
            </a:lvl7pPr>
            <a:lvl8pPr marL="3201040" indent="0">
              <a:buNone/>
              <a:defRPr sz="1400"/>
            </a:lvl8pPr>
            <a:lvl9pPr marL="3658332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774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>
  <p:cSld name="Два объекта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7192" y="2820053"/>
            <a:ext cx="5026428" cy="3201141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4" y="2820053"/>
            <a:ext cx="5026430" cy="3201141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752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Сравнение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555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  <p:bldP spid="5" grpId="0" build="p" autoUpdateAnimBg="0"/>
      <p:bldP spid="6" grpId="0" build="p" autoUpdateAnimBg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>
  <p:cSld name="Только заголовок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460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0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Объект с подписью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48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773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Заголовок и вертикальный текс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342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Вертикальный заголовок и текс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6463" y="2375450"/>
            <a:ext cx="2641256" cy="3645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375450"/>
            <a:ext cx="7720595" cy="3645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640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251" indent="0">
              <a:buNone/>
              <a:defRPr sz="2100"/>
            </a:lvl2pPr>
            <a:lvl3pPr marL="1088502" indent="0">
              <a:buNone/>
              <a:defRPr sz="1900"/>
            </a:lvl3pPr>
            <a:lvl4pPr marL="1632753" indent="0">
              <a:buNone/>
              <a:defRPr sz="1700"/>
            </a:lvl4pPr>
            <a:lvl5pPr marL="2177004" indent="0">
              <a:buNone/>
              <a:defRPr sz="1700"/>
            </a:lvl5pPr>
            <a:lvl6pPr marL="2721254" indent="0">
              <a:buNone/>
              <a:defRPr sz="1700"/>
            </a:lvl6pPr>
            <a:lvl7pPr marL="3265505" indent="0">
              <a:buNone/>
              <a:defRPr sz="1700"/>
            </a:lvl7pPr>
            <a:lvl8pPr marL="3809756" indent="0">
              <a:buNone/>
              <a:defRPr sz="1700"/>
            </a:lvl8pPr>
            <a:lvl9pPr marL="4354007" indent="0">
              <a:buNone/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>
  <p:cSld name="Два объекта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7192" y="2820053"/>
            <a:ext cx="5026428" cy="320114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4" y="2820053"/>
            <a:ext cx="5026430" cy="320114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Сравнение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  <p:bldP spid="5" grpId="0" build="p" autoUpdateAnimBg="0"/>
      <p:bldP spid="6" grpId="0" build="p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>
  <p:cSld name="Только заголовок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Объект с подписью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033"/>
          <p:cNvSpPr>
            <a:spLocks noGrp="1" noChangeArrowheads="1"/>
          </p:cNvSpPr>
          <p:nvPr>
            <p:ph type="title"/>
          </p:nvPr>
        </p:nvSpPr>
        <p:spPr bwMode="auto">
          <a:xfrm>
            <a:off x="812694" y="2375450"/>
            <a:ext cx="10565025" cy="533524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108850" tIns="54425" rIns="108850" bIns="5442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22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7192" y="2820053"/>
            <a:ext cx="10256031" cy="320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5pPr>
      <a:lvl6pPr marL="544251" algn="l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6pPr>
      <a:lvl7pPr marL="1088502" algn="l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7pPr>
      <a:lvl8pPr marL="1632753" algn="l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8pPr>
      <a:lvl9pPr marL="2177004" algn="l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408188" indent="-4081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900">
          <a:solidFill>
            <a:schemeClr val="tx1"/>
          </a:solidFill>
          <a:latin typeface="+mn-lt"/>
          <a:cs typeface="+mn-cs"/>
        </a:defRPr>
      </a:lvl2pPr>
      <a:lvl3pPr marL="1360627" indent="-2721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904878" indent="-2721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400">
          <a:solidFill>
            <a:schemeClr val="tx1"/>
          </a:solidFill>
          <a:latin typeface="+mn-lt"/>
          <a:cs typeface="+mn-cs"/>
        </a:defRPr>
      </a:lvl4pPr>
      <a:lvl5pPr marL="2449129" indent="-2721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5pPr>
      <a:lvl6pPr marL="2993380" indent="-272125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3537631" indent="-272125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4081882" indent="-272125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4626132" indent="-272125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033"/>
          <p:cNvSpPr>
            <a:spLocks noGrp="1" noChangeArrowheads="1"/>
          </p:cNvSpPr>
          <p:nvPr>
            <p:ph type="title"/>
          </p:nvPr>
        </p:nvSpPr>
        <p:spPr bwMode="auto">
          <a:xfrm>
            <a:off x="812694" y="2375450"/>
            <a:ext cx="10565025" cy="533524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22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7192" y="2820053"/>
            <a:ext cx="10256031" cy="320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4130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5pPr>
      <a:lvl6pPr marL="457291" algn="l" rtl="0" fontAlgn="base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6pPr>
      <a:lvl7pPr marL="914583" algn="l" rtl="0" fontAlgn="base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7pPr>
      <a:lvl8pPr marL="1371874" algn="l" rtl="0" fontAlgn="base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8pPr>
      <a:lvl9pPr marL="1829166" algn="l" rtl="0" fontAlgn="base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69" indent="-34296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1">
          <a:solidFill>
            <a:schemeClr val="tx1"/>
          </a:solidFill>
          <a:latin typeface="+mn-lt"/>
          <a:ea typeface="+mn-ea"/>
          <a:cs typeface="+mn-cs"/>
        </a:defRPr>
      </a:lvl1pPr>
      <a:lvl2pPr marL="743099" indent="-28580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229" indent="-2286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520" indent="-2286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811" indent="-2286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5103" indent="-228646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2394" indent="-228646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686" indent="-228646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977" indent="-228646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>
          <a:xfrm>
            <a:off x="1629676" y="1845253"/>
            <a:ext cx="8787010" cy="1945386"/>
          </a:xfrm>
        </p:spPr>
        <p:txBody>
          <a:bodyPr/>
          <a:lstStyle/>
          <a:p>
            <a:pPr algn="ctr" eaLnBrk="1" hangingPunct="1"/>
            <a:r>
              <a:rPr lang="ru-RU" sz="4001" dirty="0"/>
              <a:t>Методические аспекты подготовки к ГИА </a:t>
            </a:r>
            <a:br>
              <a:rPr lang="ru-RU" sz="4001" dirty="0"/>
            </a:br>
            <a:r>
              <a:rPr lang="ru-RU" sz="4001" dirty="0"/>
              <a:t>по русскому языку в 2026 году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5F49AED-E9DB-DC7B-C0F8-97F07A860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367" y="4940113"/>
            <a:ext cx="6914368" cy="1945387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61" tIns="45731" rIns="91461" bIns="4573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914583" eaLnBrk="1" hangingPunct="1"/>
            <a:r>
              <a:rPr lang="ru-RU" sz="3201" b="0" kern="0" dirty="0">
                <a:solidFill>
                  <a:srgbClr val="003366"/>
                </a:solidFill>
                <a:latin typeface="Arial"/>
                <a:cs typeface="Arial"/>
              </a:rPr>
              <a:t>Дощинский Роман Анатольевич, канд. пед. наук, зав. лабораторий русского языка и литературы ФГБНУ «ФИПИ» </a:t>
            </a:r>
          </a:p>
        </p:txBody>
      </p:sp>
    </p:spTree>
    <p:extLst>
      <p:ext uri="{BB962C8B-B14F-4D97-AF65-F5344CB8AC3E}">
        <p14:creationId xmlns:p14="http://schemas.microsoft.com/office/powerpoint/2010/main" val="21800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209DDE-C29A-DECF-5CD3-595DD7754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61D2471C-A987-7C97-F975-D5C8FA5F7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Включение в кодификаторы списка источников при составлении заданий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6A67B640-918B-A528-B06B-EEDAD9658E81}"/>
              </a:ext>
            </a:extLst>
          </p:cNvPr>
          <p:cNvSpPr txBox="1"/>
          <p:nvPr/>
        </p:nvSpPr>
        <p:spPr>
          <a:xfrm>
            <a:off x="910630" y="1229972"/>
            <a:ext cx="10585176" cy="1166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fontAlgn="auto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2500" b="1" kern="0" dirty="0">
                <a:solidFill>
                  <a:prstClr val="black"/>
                </a:solidFill>
                <a:latin typeface="+mn-lt"/>
                <a:cs typeface="Geologica SemiBold"/>
              </a:rPr>
              <a:t>Основные цели – ограничить круг языковых явлений с учётом специфики школьного курса русского языка и исключить случаи многозначности в трактовке некоторых понятий и правил  </a:t>
            </a:r>
            <a:endParaRPr sz="2500" kern="0" dirty="0">
              <a:solidFill>
                <a:prstClr val="black"/>
              </a:solidFill>
              <a:latin typeface="+mn-lt"/>
              <a:cs typeface="Geolog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B38FEA-A7D7-46FA-01E9-845B1E6C0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17" t="52937" r="23060" b="21875"/>
          <a:stretch/>
        </p:blipFill>
        <p:spPr>
          <a:xfrm>
            <a:off x="262558" y="2677444"/>
            <a:ext cx="6714906" cy="1980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3706BE-7B11-04AB-489B-8D1BD0283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17" t="37501" r="23646" b="37257"/>
          <a:stretch/>
        </p:blipFill>
        <p:spPr>
          <a:xfrm>
            <a:off x="5015086" y="4607761"/>
            <a:ext cx="6831238" cy="204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C3729-6A3D-E3DA-ADDF-8FBA61D43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6F42EEEE-2244-8D0D-F404-11ABB87E0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Включение в кодификаторы списка источников при составлении заданий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D08685C1-7909-C2EA-56B6-7AFFE6823B40}"/>
              </a:ext>
            </a:extLst>
          </p:cNvPr>
          <p:cNvSpPr txBox="1"/>
          <p:nvPr/>
        </p:nvSpPr>
        <p:spPr>
          <a:xfrm>
            <a:off x="478582" y="1390055"/>
            <a:ext cx="10585176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Geologica SemiBold"/>
              </a:rPr>
              <a:t>Выполнение распоряжения Правительства РФ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95937D-078A-805B-43E0-C00DD555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01" t="30108" r="51249" b="26047"/>
          <a:stretch>
            <a:fillRect/>
          </a:stretch>
        </p:blipFill>
        <p:spPr>
          <a:xfrm>
            <a:off x="3214886" y="1947042"/>
            <a:ext cx="5260472" cy="4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D06945-4006-F9BA-0E6C-9FE2334B8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987BCCA-8B12-7305-1E98-27D63B42C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Включение в кодификаторы списка источников при составлении заданий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80E6ED38-C7F6-BF5F-ECCF-530319097512}"/>
              </a:ext>
            </a:extLst>
          </p:cNvPr>
          <p:cNvSpPr txBox="1"/>
          <p:nvPr/>
        </p:nvSpPr>
        <p:spPr>
          <a:xfrm>
            <a:off x="550590" y="1341562"/>
            <a:ext cx="10585176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Geologica SemiBold"/>
              </a:rPr>
              <a:t>Выполнение распоряжения Правительства РФ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A5CB76-9CEF-57C5-5790-7E0B99E7CC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23" b="14678"/>
          <a:stretch>
            <a:fillRect/>
          </a:stretch>
        </p:blipFill>
        <p:spPr>
          <a:xfrm>
            <a:off x="28495" y="1865495"/>
            <a:ext cx="12021673" cy="421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F207C-EA15-4F9C-CB60-15CEFCA8D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7D49AB85-7F12-B86D-CCA9-02E746B934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Причины низких результатов </a:t>
            </a:r>
            <a:br>
              <a:rPr lang="ru-RU" sz="3201" dirty="0"/>
            </a:br>
            <a:r>
              <a:rPr lang="ru-RU" sz="3201" dirty="0"/>
              <a:t>по отдельным заданиям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473A0B-5EB0-4357-6FBB-0C310699BD94}"/>
              </a:ext>
            </a:extLst>
          </p:cNvPr>
          <p:cNvSpPr/>
          <p:nvPr/>
        </p:nvSpPr>
        <p:spPr>
          <a:xfrm>
            <a:off x="1126654" y="1393174"/>
            <a:ext cx="105131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3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. Специфика учебного предмета «Русский язык», содержание которого богато КЛЮЧЕВЫМИ (СКВОЗНЫМИ) темами: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являются основополагающими;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изучаются на протяжении нескольких лет;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имеют накопительный эффект;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выносятся в том или ином виде на ГИА;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любые не ликвидированные вовремя пробелы (дефициты) приводят  к риску невыполнения определённых экзаменационных заданий </a:t>
            </a:r>
          </a:p>
        </p:txBody>
      </p:sp>
    </p:spTree>
    <p:extLst>
      <p:ext uri="{BB962C8B-B14F-4D97-AF65-F5344CB8AC3E}">
        <p14:creationId xmlns:p14="http://schemas.microsoft.com/office/powerpoint/2010/main" val="33134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DDB1B9-6771-DD2B-079B-56922538B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57375963-CBF5-7851-1E21-698F40DA7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Пример задания 7 </a:t>
            </a:r>
            <a:br>
              <a:rPr lang="ru-RU" sz="3201" dirty="0"/>
            </a:br>
            <a:r>
              <a:rPr lang="ru-RU" sz="3201" dirty="0"/>
              <a:t>ОГЭ по русскому языку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AF4106-E72E-0170-5A5D-A5CFEDEF86CE}"/>
              </a:ext>
            </a:extLst>
          </p:cNvPr>
          <p:cNvSpPr/>
          <p:nvPr/>
        </p:nvSpPr>
        <p:spPr>
          <a:xfrm>
            <a:off x="1126654" y="1393174"/>
            <a:ext cx="10513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Предметное требование из ФГОС ООО: </a:t>
            </a:r>
            <a:r>
              <a:rPr kumimoji="0" lang="ru-RU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«Соблюдение основных орфографических норм: правописание согласных и гласных в составе морфем»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Планируемый результат из ФОП ООО: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5 класс: «Соблюдать в устной речи и на письме нормы современного русского литературного языка, в том числе во время списывания текста объёмом 90–100 слов…»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6 класс: «…100–110 слов…»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7 класс: «…110–120 слов…»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8 класс: «…120–140 слов»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9 класс: «…140–160 слов»</a:t>
            </a:r>
          </a:p>
        </p:txBody>
      </p:sp>
    </p:spTree>
    <p:extLst>
      <p:ext uri="{BB962C8B-B14F-4D97-AF65-F5344CB8AC3E}">
        <p14:creationId xmlns:p14="http://schemas.microsoft.com/office/powerpoint/2010/main" val="261997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CD48A8-95D5-DFAF-E1C4-2484FD551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C7727DD-D1B1-2810-29E6-4492B4BAE5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Пример задания 7 </a:t>
            </a:r>
            <a:br>
              <a:rPr lang="ru-RU" sz="3201" dirty="0"/>
            </a:br>
            <a:r>
              <a:rPr lang="ru-RU" sz="3201" dirty="0"/>
              <a:t>ОГЭ по русскому языку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9E9C35-A727-B357-40AE-52EF5176D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16" t="22698" r="26373" b="34247"/>
          <a:stretch>
            <a:fillRect/>
          </a:stretch>
        </p:blipFill>
        <p:spPr>
          <a:xfrm>
            <a:off x="1198662" y="1263630"/>
            <a:ext cx="9428968" cy="52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3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78992-F9FD-8404-C81C-2B45C35CA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1E619563-7BA3-D530-EA5F-77E8D4031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Пример задания 12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6C23B9-07D7-5A6E-919B-DF02A28DEA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53" t="41462" r="17997" b="27978"/>
          <a:stretch>
            <a:fillRect/>
          </a:stretch>
        </p:blipFill>
        <p:spPr>
          <a:xfrm>
            <a:off x="262558" y="1629594"/>
            <a:ext cx="9086928" cy="248528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AEAC628-0596-A4F7-67C2-4B5140462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849697"/>
              </p:ext>
            </p:extLst>
          </p:nvPr>
        </p:nvGraphicFramePr>
        <p:xfrm>
          <a:off x="7463358" y="2205658"/>
          <a:ext cx="4608512" cy="2804160"/>
        </p:xfrm>
        <a:graphic>
          <a:graphicData uri="http://schemas.openxmlformats.org/drawingml/2006/table">
            <a:tbl>
              <a:tblPr firstRow="1" bandRow="1"/>
              <a:tblGrid>
                <a:gridCol w="4608512">
                  <a:extLst>
                    <a:ext uri="{9D8B030D-6E8A-4147-A177-3AD203B41FA5}">
                      <a16:colId xmlns:a16="http://schemas.microsoft.com/office/drawing/2014/main" val="231468214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10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0623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7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149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5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89842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4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241762"/>
                  </a:ext>
                </a:extLst>
              </a:tr>
            </a:tbl>
          </a:graphicData>
        </a:graphic>
      </p:graphicFrame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D7DAE3B6-1608-59D6-7FC5-47EE49DB5AB9}"/>
              </a:ext>
            </a:extLst>
          </p:cNvPr>
          <p:cNvSpPr/>
          <p:nvPr/>
        </p:nvSpPr>
        <p:spPr>
          <a:xfrm rot="17612187">
            <a:off x="5872115" y="2155938"/>
            <a:ext cx="89975" cy="365951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30A7AFB3-3752-CF21-C356-14B0698EC9F8}"/>
              </a:ext>
            </a:extLst>
          </p:cNvPr>
          <p:cNvSpPr/>
          <p:nvPr/>
        </p:nvSpPr>
        <p:spPr>
          <a:xfrm rot="17612187">
            <a:off x="7097645" y="1600035"/>
            <a:ext cx="89975" cy="365951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FAF75693-D7C0-45A5-FFEE-14CB0BB92E24}"/>
              </a:ext>
            </a:extLst>
          </p:cNvPr>
          <p:cNvSpPr/>
          <p:nvPr/>
        </p:nvSpPr>
        <p:spPr>
          <a:xfrm rot="16511109">
            <a:off x="6757341" y="1389869"/>
            <a:ext cx="89975" cy="365951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0F5C80C3-149C-C1DE-0973-F2D786A99B7F}"/>
              </a:ext>
            </a:extLst>
          </p:cNvPr>
          <p:cNvSpPr/>
          <p:nvPr/>
        </p:nvSpPr>
        <p:spPr>
          <a:xfrm rot="15875757">
            <a:off x="5862873" y="507635"/>
            <a:ext cx="111751" cy="4418850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4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1206DC-01F7-80C6-3D59-8EDAAB7F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EE234A18-E56A-6AE8-5DFE-9B36200473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Отражение в спецификациях соответствий школьной программе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F089B0ED-BF72-2106-BCB9-BC0D72F7C311}"/>
              </a:ext>
            </a:extLst>
          </p:cNvPr>
          <p:cNvSpPr txBox="1"/>
          <p:nvPr/>
        </p:nvSpPr>
        <p:spPr>
          <a:xfrm>
            <a:off x="478582" y="1229972"/>
            <a:ext cx="10585176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Geologica SemiBold"/>
              </a:rPr>
              <a:t>Выполнение поручения Президента РФ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D4688D-0C5C-7551-4C67-5E5CAA2B94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63" r="4298"/>
          <a:stretch>
            <a:fillRect/>
          </a:stretch>
        </p:blipFill>
        <p:spPr>
          <a:xfrm>
            <a:off x="766614" y="1747807"/>
            <a:ext cx="10441160" cy="50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923DA-B57F-3006-ACA9-FFF552A80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id="{2222ED22-0482-183A-6588-D2E78B5B3194}"/>
              </a:ext>
            </a:extLst>
          </p:cNvPr>
          <p:cNvSpPr/>
          <p:nvPr/>
        </p:nvSpPr>
        <p:spPr bwMode="auto">
          <a:xfrm>
            <a:off x="9771399" y="3779705"/>
            <a:ext cx="2228464" cy="2676806"/>
          </a:xfrm>
          <a:prstGeom prst="roundRect">
            <a:avLst>
              <a:gd name="adj" fmla="val 819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98" name="AutoShape 2">
            <a:extLst>
              <a:ext uri="{FF2B5EF4-FFF2-40B4-BE49-F238E27FC236}">
                <a16:creationId xmlns:a16="http://schemas.microsoft.com/office/drawing/2014/main" id="{491A7CB5-5D4F-D93B-4E00-1BE54D393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726" y="261442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Как повлияли изменения </a:t>
            </a:r>
            <a:br>
              <a:rPr lang="ru-RU" sz="3201" dirty="0"/>
            </a:br>
            <a:r>
              <a:rPr lang="ru-RU" sz="3201" dirty="0"/>
              <a:t>на результаты в 2025 году </a:t>
            </a:r>
            <a:br>
              <a:rPr lang="ru-RU" sz="3201" dirty="0"/>
            </a:br>
            <a:r>
              <a:rPr lang="ru-RU" sz="3201" dirty="0"/>
              <a:t>(на примере ЕГЭ по русскому языку)?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F5E8D8-FA8E-3F4E-EADC-42C17110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198"/>
          <a:stretch>
            <a:fillRect/>
          </a:stretch>
        </p:blipFill>
        <p:spPr>
          <a:xfrm>
            <a:off x="190550" y="1595661"/>
            <a:ext cx="9449504" cy="493310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858ED4-DD53-8EEB-2489-D09D4A682EEE}"/>
              </a:ext>
            </a:extLst>
          </p:cNvPr>
          <p:cNvSpPr/>
          <p:nvPr/>
        </p:nvSpPr>
        <p:spPr>
          <a:xfrm>
            <a:off x="8831510" y="1845618"/>
            <a:ext cx="108012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D96B850-587C-A317-DD9F-16701EB3341A}"/>
              </a:ext>
            </a:extLst>
          </p:cNvPr>
          <p:cNvSpPr/>
          <p:nvPr/>
        </p:nvSpPr>
        <p:spPr>
          <a:xfrm>
            <a:off x="190550" y="6275176"/>
            <a:ext cx="1751650" cy="3626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28DCD3-8E8D-62B8-B54E-57220D2BA07B}"/>
              </a:ext>
            </a:extLst>
          </p:cNvPr>
          <p:cNvSpPr/>
          <p:nvPr/>
        </p:nvSpPr>
        <p:spPr>
          <a:xfrm>
            <a:off x="9771399" y="3910426"/>
            <a:ext cx="2228464" cy="236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75 % </a:t>
            </a: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или более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– </a:t>
            </a:r>
            <a:endParaRPr lang="en-US" b="1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для заданий базового уровня сложности; </a:t>
            </a:r>
            <a:endParaRPr lang="en-US" sz="1600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1200"/>
              </a:spcBef>
            </a:pP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50 % </a:t>
            </a: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или более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– </a:t>
            </a:r>
            <a:endParaRPr lang="en-US" b="1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для заданий повышенного 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/>
            </a:r>
            <a:br>
              <a:rPr lang="en-US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</a:b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уровня сложности</a:t>
            </a:r>
          </a:p>
        </p:txBody>
      </p:sp>
    </p:spTree>
    <p:extLst>
      <p:ext uri="{BB962C8B-B14F-4D97-AF65-F5344CB8AC3E}">
        <p14:creationId xmlns:p14="http://schemas.microsoft.com/office/powerpoint/2010/main" val="38617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8BD211-3EDE-A44B-FE06-1100DA901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477EED5C-A1E3-93AE-7ED5-BFAF5139B7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950607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Действительно ли экзаменуемые стали несвободными при написании сочинения?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FBB1F2-04FD-D331-424D-25F7C9E03C7A}"/>
              </a:ext>
            </a:extLst>
          </p:cNvPr>
          <p:cNvSpPr/>
          <p:nvPr/>
        </p:nvSpPr>
        <p:spPr>
          <a:xfrm>
            <a:off x="1126654" y="1393174"/>
            <a:ext cx="105131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Изменение подхода к предъявлению проблематики                              в исходном тексте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позволило снять возможное напряжение по поводу сложностей                 в понимании текстов и выравнять шансы участников экзамена                  на успешное написание сочинения-рассуждения;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устранило критику в части необходимости «угадывать» формулировку проблемы, заложенную разработчиками КИМ                    в виде информации о тексте;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привело к  тому, что стало невозможным воспроизведение «золотых» репетиторских сочинений по предельно обобщенной проблематике (например, «универсальные» сочинения к любому тексту о Великой Отечественной войне, семье и семейных отношениях, природе)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B780D-D0C3-AF49-EF4F-6EFC37FD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A8478E4F-FE70-682B-ED55-57E38FDFE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Как сдали экзамены в 2025 году?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6A8EA2-FDFD-65CB-12EB-864AF253A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28"/>
          <a:stretch>
            <a:fillRect/>
          </a:stretch>
        </p:blipFill>
        <p:spPr>
          <a:xfrm>
            <a:off x="1389280" y="2083117"/>
            <a:ext cx="9411852" cy="4113142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F6FB239A-B653-9A0F-067C-6DE086D0B736}"/>
              </a:ext>
            </a:extLst>
          </p:cNvPr>
          <p:cNvSpPr txBox="1"/>
          <p:nvPr/>
        </p:nvSpPr>
        <p:spPr>
          <a:xfrm>
            <a:off x="298562" y="1557586"/>
            <a:ext cx="1159328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Geologica"/>
              </a:rPr>
              <a:t>Кривая распределения участников ЕГЭ по полученным первичным баллам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12883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6B214C-C4F4-F755-B884-A5A355EA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11AB18F3-1034-1E0F-7F99-32532CF57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950607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Разнообразие формулировок проблемы </a:t>
            </a:r>
            <a:br>
              <a:rPr lang="ru-RU" sz="3201" dirty="0"/>
            </a:br>
            <a:r>
              <a:rPr lang="ru-RU" sz="3201" dirty="0"/>
              <a:t>в задании 27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B1B405-D92E-C124-5F06-209EEB4BDFF3}"/>
              </a:ext>
            </a:extLst>
          </p:cNvPr>
          <p:cNvSpPr/>
          <p:nvPr/>
        </p:nvSpPr>
        <p:spPr>
          <a:xfrm>
            <a:off x="1198661" y="1989634"/>
            <a:ext cx="97930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Почему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первое впечатление о человеке может быть обманчивым?</a:t>
            </a:r>
          </a:p>
          <a:p>
            <a:pPr marL="342900" marR="0" lvl="0" indent="-34290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Внешность человека… 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Times New Roman" panose="02020603050405020304" pitchFamily="18" charset="0"/>
                <a:cs typeface="Arial" pitchFamily="34" charset="0"/>
              </a:rPr>
              <a:t>Как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 она отражает его сущность?</a:t>
            </a:r>
          </a:p>
          <a:p>
            <a:pPr marL="342900" marR="0" lvl="0" indent="-34290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indent="-342900" algn="just" defTabSz="685800" eaLnBrk="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Всегда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ли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военная служба связана с карьерным ростом?</a:t>
            </a:r>
          </a:p>
          <a:p>
            <a:pPr marL="342900" marR="0" lvl="0" indent="-34290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Военная служба – это карьерный рост 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Times New Roman" panose="02020603050405020304" pitchFamily="18" charset="0"/>
                <a:cs typeface="Arial" pitchFamily="34" charset="0"/>
              </a:rPr>
              <a:t>или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 служение Отечеству?</a:t>
            </a:r>
          </a:p>
        </p:txBody>
      </p:sp>
    </p:spTree>
    <p:extLst>
      <p:ext uri="{BB962C8B-B14F-4D97-AF65-F5344CB8AC3E}">
        <p14:creationId xmlns:p14="http://schemas.microsoft.com/office/powerpoint/2010/main" val="11186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60EA8F-9782-82A6-5EA3-863FDC33B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7FCD4ED-41E9-ACEF-98F4-34C59BB57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8E793387-3FC8-BF5D-EE33-9D81FF731DAD}"/>
              </a:ext>
            </a:extLst>
          </p:cNvPr>
          <p:cNvSpPr txBox="1"/>
          <p:nvPr/>
        </p:nvSpPr>
        <p:spPr>
          <a:xfrm>
            <a:off x="334566" y="2565698"/>
            <a:ext cx="4551660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Geologica"/>
                <a:cs typeface="Geologica"/>
              </a:rPr>
              <a:t>ИТОГОВОЕ СОБЕСЕДОВАНИЕ </a:t>
            </a:r>
          </a:p>
          <a:p>
            <a:pPr marL="12700" marR="5080" lvl="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Geologica"/>
                <a:cs typeface="Geologica"/>
              </a:rPr>
              <a:t>ПО РУССКОМУ ЯЗЫКУ В 9 КЛАССЕ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cs typeface="Geologic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1D32D4-90B4-96A6-AB49-85AA9F7E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137" y="1341562"/>
            <a:ext cx="5199489" cy="52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7222BB-E718-AAAC-15B1-245706E4C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OBLOZHKI\EGE2008\2025\обложки на 4 сторонку\ОГЭ ФИПИ\JPEG\377-22034-3_Монтажная область 1.jpg">
            <a:extLst>
              <a:ext uri="{FF2B5EF4-FFF2-40B4-BE49-F238E27FC236}">
                <a16:creationId xmlns:a16="http://schemas.microsoft.com/office/drawing/2014/main" id="{9E2F1906-9C42-90AA-8866-1E1D4FD1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5190" y="2205658"/>
            <a:ext cx="3100576" cy="396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4" name="Picture 4" descr="D:\OBLOZHKI\EGE2008\2025\обложки на 4 сторонку\ОГЭ ФИПИ\JPEG\377-22036-7_12мм-01.jpg">
            <a:extLst>
              <a:ext uri="{FF2B5EF4-FFF2-40B4-BE49-F238E27FC236}">
                <a16:creationId xmlns:a16="http://schemas.microsoft.com/office/drawing/2014/main" id="{8817C497-642C-A9AC-14A4-B344B534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2051" y="2205658"/>
            <a:ext cx="2847885" cy="396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5" name="Picture 5" descr="D:\OBLOZHKI\EGE2008\2025\обложки на 4 сторонку\ОГЭ ФИПИ\JPEG\377-22025-1-01.jpg">
            <a:extLst>
              <a:ext uri="{FF2B5EF4-FFF2-40B4-BE49-F238E27FC236}">
                <a16:creationId xmlns:a16="http://schemas.microsoft.com/office/drawing/2014/main" id="{E0ADD775-B9A3-386B-1732-E0B436D0D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4726" y="2205658"/>
            <a:ext cx="2862070" cy="396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8F1D5B0B-F2F3-BE65-9FBA-44D695A338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710" y="1557586"/>
            <a:ext cx="10416569" cy="533524"/>
          </a:xfrm>
        </p:spPr>
        <p:txBody>
          <a:bodyPr/>
          <a:lstStyle/>
          <a:p>
            <a:pPr eaLnBrk="1" hangingPunct="1">
              <a:lnSpc>
                <a:spcPts val="5119"/>
              </a:lnSpc>
            </a:pPr>
            <a:r>
              <a:rPr lang="ru-RU" sz="3200" dirty="0"/>
              <a:t>Типовые варианты экзаменационных заданий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D0F8052-A858-6B6C-4B32-C9D5510C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726" y="2018802"/>
            <a:ext cx="10415687" cy="45719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CA71D1-DC65-A26A-5179-C9910FF9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B754A38F-D61A-8194-9FF3-7641D3AC0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ABC631DD-0AA1-DDF7-93B4-8D5CC61A83BA}"/>
              </a:ext>
            </a:extLst>
          </p:cNvPr>
          <p:cNvSpPr txBox="1"/>
          <p:nvPr/>
        </p:nvSpPr>
        <p:spPr>
          <a:xfrm>
            <a:off x="262558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ОГЭ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362809E-294C-BB08-4059-63CE0F55D63B}"/>
              </a:ext>
            </a:extLst>
          </p:cNvPr>
          <p:cNvGrpSpPr/>
          <p:nvPr/>
        </p:nvGrpSpPr>
        <p:grpSpPr>
          <a:xfrm>
            <a:off x="262558" y="2061643"/>
            <a:ext cx="5400600" cy="2304256"/>
            <a:chOff x="994689" y="2520872"/>
            <a:chExt cx="4724400" cy="218381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198CEF8-8A68-7A1D-A751-4F0154855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333" t="39704" r="51917" b="28453"/>
            <a:stretch>
              <a:fillRect/>
            </a:stretch>
          </p:blipFill>
          <p:spPr>
            <a:xfrm>
              <a:off x="994689" y="2520872"/>
              <a:ext cx="4724400" cy="2183811"/>
            </a:xfrm>
            <a:prstGeom prst="rect">
              <a:avLst/>
            </a:prstGeom>
          </p:spPr>
        </p:pic>
        <p:sp>
          <p:nvSpPr>
            <p:cNvPr id="6" name="Скругленный прямоугольник 12">
              <a:extLst>
                <a:ext uri="{FF2B5EF4-FFF2-40B4-BE49-F238E27FC236}">
                  <a16:creationId xmlns:a16="http://schemas.microsoft.com/office/drawing/2014/main" id="{9B039AB3-015B-DBC4-4538-26DE0BD38349}"/>
                </a:ext>
              </a:extLst>
            </p:cNvPr>
            <p:cNvSpPr/>
            <p:nvPr/>
          </p:nvSpPr>
          <p:spPr bwMode="auto">
            <a:xfrm>
              <a:off x="1503909" y="3030061"/>
              <a:ext cx="4136727" cy="319067"/>
            </a:xfrm>
            <a:prstGeom prst="roundRect">
              <a:avLst/>
            </a:prstGeom>
            <a:solidFill>
              <a:srgbClr val="2E78E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58BFDE-47F9-7F5C-98CB-9535D1C6DB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66" t="21332" r="8750" b="11177"/>
          <a:stretch>
            <a:fillRect/>
          </a:stretch>
        </p:blipFill>
        <p:spPr>
          <a:xfrm>
            <a:off x="6284834" y="1220872"/>
            <a:ext cx="5336882" cy="5354618"/>
          </a:xfrm>
          <a:prstGeom prst="rect">
            <a:avLst/>
          </a:prstGeom>
        </p:spPr>
      </p:pic>
      <p:sp>
        <p:nvSpPr>
          <p:cNvPr id="8" name="Текст 9">
            <a:extLst>
              <a:ext uri="{FF2B5EF4-FFF2-40B4-BE49-F238E27FC236}">
                <a16:creationId xmlns:a16="http://schemas.microsoft.com/office/drawing/2014/main" id="{2409984B-DA0D-F28B-11D0-1B4E9C9A1475}"/>
              </a:ext>
            </a:extLst>
          </p:cNvPr>
          <p:cNvSpPr txBox="1">
            <a:spLocks/>
          </p:cNvSpPr>
          <p:nvPr/>
        </p:nvSpPr>
        <p:spPr bwMode="auto">
          <a:xfrm>
            <a:off x="406574" y="4181645"/>
            <a:ext cx="8205398" cy="295297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7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>
              <a:lnSpc>
                <a:spcPct val="100400"/>
              </a:lnSpc>
              <a:spcBef>
                <a:spcPts val="500"/>
              </a:spcBef>
              <a:buNone/>
              <a:defRPr/>
            </a:pPr>
            <a:r>
              <a:rPr lang="ru-RU" sz="2000" b="1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Единообразие формулировок: 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вопрос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ответ на вопрос 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два примера из текста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вывод</a:t>
            </a:r>
          </a:p>
          <a:p>
            <a:pPr marL="0" marR="5080" indent="0">
              <a:lnSpc>
                <a:spcPct val="100400"/>
              </a:lnSpc>
              <a:spcBef>
                <a:spcPts val="500"/>
              </a:spcBef>
              <a:buNone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____________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FF0000"/>
                </a:solidFill>
                <a:latin typeface="Geologica" panose="020B0604020202020204" charset="0"/>
                <a:cs typeface="Geologica"/>
              </a:rPr>
              <a:t>соблюдение норм СРЛЯ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ru-RU" sz="1800" b="1" dirty="0">
              <a:solidFill>
                <a:prstClr val="black"/>
              </a:solidFill>
              <a:latin typeface="+mj-lt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18317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5F670D-6DA9-5F06-DD5A-9D0B14319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A6D40F2-1D01-8C76-53FD-492034B06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63B802FE-C73D-3F57-0462-3BD094F501B4}"/>
              </a:ext>
            </a:extLst>
          </p:cNvPr>
          <p:cNvSpPr txBox="1"/>
          <p:nvPr/>
        </p:nvSpPr>
        <p:spPr>
          <a:xfrm>
            <a:off x="666246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ОГЭ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95A5E-24F4-F4F8-A3FD-F1878ACC7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550" y="1225141"/>
            <a:ext cx="4662196" cy="5374010"/>
          </a:xfrm>
          <a:prstGeom prst="rect">
            <a:avLst/>
          </a:prstGeom>
        </p:spPr>
      </p:pic>
      <p:sp>
        <p:nvSpPr>
          <p:cNvPr id="9" name="Стрелка вниз 2">
            <a:extLst>
              <a:ext uri="{FF2B5EF4-FFF2-40B4-BE49-F238E27FC236}">
                <a16:creationId xmlns:a16="http://schemas.microsoft.com/office/drawing/2014/main" id="{80664E74-8F10-3D28-8ACD-1C09B27FD41C}"/>
              </a:ext>
            </a:extLst>
          </p:cNvPr>
          <p:cNvSpPr/>
          <p:nvPr/>
        </p:nvSpPr>
        <p:spPr>
          <a:xfrm rot="5400000">
            <a:off x="5436435" y="2125961"/>
            <a:ext cx="186953" cy="2757844"/>
          </a:xfrm>
          <a:prstGeom prst="downArrow">
            <a:avLst/>
          </a:prstGeom>
          <a:solidFill>
            <a:srgbClr val="2E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E78E0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DAEDA7-3698-0CD5-7BB7-37A8BEE28211}"/>
              </a:ext>
            </a:extLst>
          </p:cNvPr>
          <p:cNvSpPr txBox="1">
            <a:spLocks/>
          </p:cNvSpPr>
          <p:nvPr/>
        </p:nvSpPr>
        <p:spPr bwMode="auto">
          <a:xfrm>
            <a:off x="666246" y="3213770"/>
            <a:ext cx="4276832" cy="282473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7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>
              <a:lnSpc>
                <a:spcPct val="100400"/>
              </a:lnSpc>
              <a:spcBef>
                <a:spcPts val="500"/>
              </a:spcBef>
              <a:buNone/>
              <a:defRPr/>
            </a:pPr>
            <a:r>
              <a:rPr lang="ru-RU" sz="2000" b="1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Расшифровка: 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Есть 2 примера из текста = 3 б.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Есть 1 пример из текста (второй не имеет значения) = 2 б.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Нет примеров из текста, но есть другие = 1 б.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Нет примеров = 0 б.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ru-RU" sz="1800" b="1" dirty="0">
              <a:solidFill>
                <a:prstClr val="black"/>
              </a:solidFill>
              <a:latin typeface="+mj-lt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38416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46BB0E-3BEC-0315-0CC5-87B4007DC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A69E28E-A9C5-7DE4-68A5-C8FFFCB33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8662" y="-458638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Пример формулировок задания 13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8273AF-D561-2F88-E5F8-BAF1EEAF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54" t="14295" r="26372" b="11146"/>
          <a:stretch>
            <a:fillRect/>
          </a:stretch>
        </p:blipFill>
        <p:spPr>
          <a:xfrm>
            <a:off x="2854846" y="696668"/>
            <a:ext cx="6768752" cy="61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59642-0235-58C1-E9B0-F98A42DC5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6CEE9DC-2251-53BD-3551-B4DBAE0CC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2638" y="-38663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Исходный текст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893DB-2E30-071E-94A6-24F6C12A64E5}"/>
              </a:ext>
            </a:extLst>
          </p:cNvPr>
          <p:cNvSpPr txBox="1"/>
          <p:nvPr/>
        </p:nvSpPr>
        <p:spPr>
          <a:xfrm>
            <a:off x="190550" y="534780"/>
            <a:ext cx="11737304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5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    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(1)Во время половодья я заболел малярией. (2)Я оглох и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начал жить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как бы сам в себе,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сделался задумчивым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и всё чего-то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искал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. (3)Со двора меня никуда не выпускали.</a:t>
            </a:r>
          </a:p>
          <a:p>
            <a:pPr algn="just">
              <a:buNone/>
            </a:pP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    (4)У каждого мальчишки есть свой тайный уголок в избе или во дворе, будь эта изба или двор хоть                     с ладошку величиной. (5)Появился такой уголок и у меня. (6)Я сыскал его за сеновалом, в углу огорода. (7)Здесь стеной стояла лебеда и крапива. </a:t>
            </a:r>
          </a:p>
          <a:p>
            <a:pPr algn="just">
              <a:buNone/>
            </a:pP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    (8)Иногда в лебеде появлялась маленькая птичка мухоловка. (9)Она деловито ощипывалась, дружески глядела на меня, клевала мух и саранчу. (10)В дождь она сидела нахохленная под листом лопуха. (11)Глаза птички затягивало слепой плёнкой. (12)Глядя на птичку, и я начинал зевать, меня пробирало ознобом, губы мои тряслись.</a:t>
            </a:r>
          </a:p>
          <a:p>
            <a:pPr algn="just">
              <a:buNone/>
            </a:pP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    (13)Я </a:t>
            </a:r>
            <a:r>
              <a:rPr lang="ru-RU" sz="2000" dirty="0" err="1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засыпа</a:t>
            </a:r>
            <a:r>
              <a:rPr lang="ru-RU" sz="2000" spc="-10" dirty="0" err="1">
                <a:effectLst/>
                <a:latin typeface="Times" panose="02020603050405020304" pitchFamily="18" charset="0"/>
                <a:ea typeface="Times New Roman" panose="02020603050405020304" pitchFamily="18" charset="0"/>
                <a:cs typeface="SchoolBookC"/>
              </a:rPr>
              <a:t>́</a:t>
            </a:r>
            <a:r>
              <a:rPr lang="ru-RU" sz="2000" dirty="0" err="1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под тихий, неслышный дождь и думал о том, что хорошо бы посадить на моей земле дерево. (14)Выросло бы оно большое-пребольшое. (15)И птичка свила бы на нём гнездо, и кошка бы ни за что его не достала. </a:t>
            </a:r>
          </a:p>
          <a:p>
            <a:pPr algn="just">
              <a:buNone/>
            </a:pP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    (16)В один жаркий, солнечный день, когда болезнь моя утихла и мне даже стало тепло, я пошёл за баню и нашёл там росточек с коричневым стебельком и двумя блестящими листками. (17)Я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решил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, что это боярышник,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выкопал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и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посадил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за сараем. </a:t>
            </a:r>
            <a:r>
              <a:rPr lang="ru-RU" sz="2000" dirty="0">
                <a:effectLst/>
                <a:highlight>
                  <a:srgbClr val="00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(18)У меня появилась </a:t>
            </a:r>
            <a:r>
              <a:rPr lang="ru-RU" sz="2000" dirty="0">
                <a:effectLst/>
                <a:highlight>
                  <a:srgbClr val="FF00FF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забота и работа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. (19)Ковшиком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носил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я воду из кадки и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поливал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саженец. (20)Часами смотрел я на него. (21)Мне он начинал казаться большим </a:t>
            </a:r>
            <a:r>
              <a:rPr lang="ru-RU" sz="2000" dirty="0" err="1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остроиглым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боярышником. (22)Весь он был густо запорошен цветами, обвит листвой, потом на нём уголочками загорались ягоды с косточкой, крепкой, как камушек. (23)На боярышник прилетала не только мухоловка, но и щеглы, и овсянки, и зяблики, и снегири, и всякие другие птицы. (24)Всем тут хватит места! (25)Дерево-то будет расти и расти… (По В.П. Астафьеву)</a:t>
            </a:r>
          </a:p>
        </p:txBody>
      </p:sp>
    </p:spTree>
    <p:extLst>
      <p:ext uri="{BB962C8B-B14F-4D97-AF65-F5344CB8AC3E}">
        <p14:creationId xmlns:p14="http://schemas.microsoft.com/office/powerpoint/2010/main" val="4861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BB9309-8056-84EA-6E37-665460AE7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52D75070-5E10-5CE5-7405-82D9D006A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C4B52906-15F5-26B5-26ED-822A7E9D5B86}"/>
              </a:ext>
            </a:extLst>
          </p:cNvPr>
          <p:cNvSpPr txBox="1"/>
          <p:nvPr/>
        </p:nvSpPr>
        <p:spPr>
          <a:xfrm>
            <a:off x="666246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ОГЭ И ЕГЭ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B9F7AC-C638-ECEB-0224-EEFA88ED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34" t="41481" r="12084" b="28453"/>
          <a:stretch>
            <a:fillRect/>
          </a:stretch>
        </p:blipFill>
        <p:spPr>
          <a:xfrm>
            <a:off x="118542" y="2133650"/>
            <a:ext cx="11628887" cy="278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5FB07F-C18F-CECE-46EF-CC9210A8B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CE32454C-6E34-0161-620B-F72824D50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С 2025 года работаем с новым классификатором логических ошибок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AA870E-E653-37F4-E44A-26D6F71C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69" y="1341562"/>
            <a:ext cx="979990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95A175-BEFE-20B7-CAF3-397064985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414B406F-CA05-691E-761E-08BE357625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Важно понимать заложенные принципы классификации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33DA39-8EED-E754-E1E4-D998A87E4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26" r="11945" b="5809"/>
          <a:stretch>
            <a:fillRect/>
          </a:stretch>
        </p:blipFill>
        <p:spPr>
          <a:xfrm>
            <a:off x="550590" y="1557586"/>
            <a:ext cx="10836197" cy="505077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406302EE-85D6-FB5C-5C57-8CB08A9CA810}"/>
              </a:ext>
            </a:extLst>
          </p:cNvPr>
          <p:cNvSpPr txBox="1"/>
          <p:nvPr/>
        </p:nvSpPr>
        <p:spPr>
          <a:xfrm>
            <a:off x="4006974" y="1197546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Экстралингвистические параметры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7220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9882E3-F928-C6B3-1518-1376E102E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F71AEAD5-F66B-5A2F-1F76-778152E9F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Как сдали экзамены в 2025 году?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F8F6AF36-C575-D932-4E3E-15AA423F9FE0}"/>
              </a:ext>
            </a:extLst>
          </p:cNvPr>
          <p:cNvSpPr txBox="1"/>
          <p:nvPr/>
        </p:nvSpPr>
        <p:spPr>
          <a:xfrm>
            <a:off x="910630" y="1917626"/>
            <a:ext cx="1044116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prstClr val="black"/>
                </a:solidFill>
                <a:latin typeface="Arial"/>
                <a:cs typeface="Geologica"/>
              </a:rPr>
              <a:t>Распределение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участников ЕГЭ с различным уровнем подготовки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Geolog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01178A-366D-EAB6-FAEE-039D56605D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65"/>
          <a:stretch>
            <a:fillRect/>
          </a:stretch>
        </p:blipFill>
        <p:spPr>
          <a:xfrm>
            <a:off x="572725" y="2637706"/>
            <a:ext cx="11044962" cy="28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934084-63CC-7C68-8596-A6E551973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618C7E39-75B5-E163-6B6F-F295D967E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Важно понимать заложенные принципы классификации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8093E8-D1B5-26DD-0742-59854F0F7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03" b="5904"/>
          <a:stretch>
            <a:fillRect/>
          </a:stretch>
        </p:blipFill>
        <p:spPr>
          <a:xfrm>
            <a:off x="695424" y="1557586"/>
            <a:ext cx="10799564" cy="4464496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E2198FD0-7358-D092-A2FF-D2629F11830D}"/>
              </a:ext>
            </a:extLst>
          </p:cNvPr>
          <p:cNvSpPr txBox="1"/>
          <p:nvPr/>
        </p:nvSpPr>
        <p:spPr>
          <a:xfrm>
            <a:off x="4006974" y="1197546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Экстралингвистические параметры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31201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B2FBC4-6F18-6BB1-43E6-037989275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27C4036-7D06-FC8C-C632-A4348865B7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Важно понимать заложенные принципы классификации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09F6168-6D69-796A-0962-7975E8BDDD49}"/>
              </a:ext>
            </a:extLst>
          </p:cNvPr>
          <p:cNvSpPr txBox="1"/>
          <p:nvPr/>
        </p:nvSpPr>
        <p:spPr>
          <a:xfrm>
            <a:off x="4006974" y="1197546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Geologica"/>
                <a:cs typeface="Geologica"/>
              </a:rPr>
              <a:t>Л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ингвистические</a:t>
            </a:r>
            <a:r>
              <a:rPr lang="ru-RU" sz="2000" b="1" dirty="0">
                <a:solidFill>
                  <a:prstClr val="black"/>
                </a:solidFill>
                <a:latin typeface="Geologica"/>
                <a:cs typeface="Geologic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параметры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BC74FE-D081-AA2F-E151-CE7C9D48A4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03" b="22702"/>
          <a:stretch>
            <a:fillRect/>
          </a:stretch>
        </p:blipFill>
        <p:spPr>
          <a:xfrm>
            <a:off x="755233" y="1989634"/>
            <a:ext cx="10833746" cy="31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1E4F96-E861-9461-726F-2DE7FF4C2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BEB341D5-234D-847B-28DA-1E8462641C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6B9F601F-C9C8-AD3B-3733-2D20CD5B33D7}"/>
              </a:ext>
            </a:extLst>
          </p:cNvPr>
          <p:cNvSpPr txBox="1"/>
          <p:nvPr/>
        </p:nvSpPr>
        <p:spPr>
          <a:xfrm>
            <a:off x="666246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ОГЭ И ЕГЭ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087D79BE-F57A-AAC7-A985-583DBD9A3E69}"/>
              </a:ext>
            </a:extLst>
          </p:cNvPr>
          <p:cNvSpPr txBox="1"/>
          <p:nvPr/>
        </p:nvSpPr>
        <p:spPr>
          <a:xfrm>
            <a:off x="550590" y="2061642"/>
            <a:ext cx="11089232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lvl="0" indent="-45720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При оценивании грамотности речи предлагается исключить особый подход    к оцениванию работ, объем которых составляет </a:t>
            </a: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100–139(149)</a:t>
            </a: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 слов</a:t>
            </a:r>
          </a:p>
        </p:txBody>
      </p:sp>
    </p:spTree>
    <p:extLst>
      <p:ext uri="{BB962C8B-B14F-4D97-AF65-F5344CB8AC3E}">
        <p14:creationId xmlns:p14="http://schemas.microsoft.com/office/powerpoint/2010/main" val="6817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1CF094-D974-775D-6851-91022EB25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6ECFD5A6-20E5-08AD-171D-213CA358E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F57F582D-0808-2F25-4F25-C5ECB3505016}"/>
              </a:ext>
            </a:extLst>
          </p:cNvPr>
          <p:cNvSpPr txBox="1"/>
          <p:nvPr/>
        </p:nvSpPr>
        <p:spPr>
          <a:xfrm>
            <a:off x="666246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ЕГЭ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CEB78-C1AA-FA35-16F7-0B76A043F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718" y="1777942"/>
            <a:ext cx="9144000" cy="3147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1D923-427D-3264-2400-04DB4D9D6DFE}"/>
              </a:ext>
            </a:extLst>
          </p:cNvPr>
          <p:cNvSpPr txBox="1"/>
          <p:nvPr/>
        </p:nvSpPr>
        <p:spPr>
          <a:xfrm>
            <a:off x="2026754" y="4789791"/>
            <a:ext cx="8136904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Причины расширения языкового материала:</a:t>
            </a:r>
          </a:p>
          <a:p>
            <a:pPr marL="469900" marR="5080" lvl="0" indent="-45720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Большая часть морфологических норм становится вариативной</a:t>
            </a:r>
          </a:p>
          <a:p>
            <a:pPr marL="469900" marR="5080" lvl="0" indent="-45720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kern="0" dirty="0">
                <a:solidFill>
                  <a:prstClr val="black"/>
                </a:solidFill>
                <a:latin typeface="Geologica"/>
                <a:cs typeface="Geologica"/>
              </a:rPr>
              <a:t>Подвижные границы между морфологическими и синтаксическими нормами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cs typeface="Geologica"/>
            </a:endParaRPr>
          </a:p>
          <a:p>
            <a:pPr marL="469900" marR="5080" lvl="0" indent="-45720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К частотным грамматическим ошибкам в сочинениях относится в том числе ошибочное словообразование: </a:t>
            </a:r>
            <a:r>
              <a:rPr kumimoji="0" lang="ru-RU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прочитание</a:t>
            </a:r>
            <a:r>
              <a:rPr kumimoji="0" lang="ru-RU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, </a:t>
            </a:r>
            <a:r>
              <a:rPr kumimoji="0" lang="ru-RU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мирозрение</a:t>
            </a:r>
            <a:r>
              <a:rPr kumimoji="0" lang="ru-RU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, любопытность, </a:t>
            </a:r>
            <a:r>
              <a:rPr kumimoji="0" lang="ru-RU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будочи</a:t>
            </a:r>
            <a:r>
              <a:rPr kumimoji="0" lang="ru-RU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, </a:t>
            </a:r>
            <a:r>
              <a:rPr kumimoji="0" lang="ru-RU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будующий</a:t>
            </a:r>
            <a:endParaRPr kumimoji="0" lang="ru-RU" sz="1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4347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B3040B-0682-70CC-166E-36982C6B7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2C4AC008-B3BE-5D33-2890-9D67FCA8F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710" y="1557586"/>
            <a:ext cx="10416569" cy="533524"/>
          </a:xfrm>
        </p:spPr>
        <p:txBody>
          <a:bodyPr/>
          <a:lstStyle/>
          <a:p>
            <a:pPr eaLnBrk="1" hangingPunct="1">
              <a:lnSpc>
                <a:spcPts val="5119"/>
              </a:lnSpc>
            </a:pPr>
            <a:r>
              <a:rPr lang="ru-RU" sz="3200" dirty="0"/>
              <a:t>Типовые варианты экзаменационных заданий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8DC4E7-F4AE-8149-53AE-7F0F2EAA0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726" y="2018802"/>
            <a:ext cx="10415687" cy="45719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4145E6E9-6E22-400E-E723-73F71DF11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414" y="2277666"/>
            <a:ext cx="4032448" cy="389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Пособия по подготовке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 ЕГЭ проходят ежегодную научно-методическую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оценку ФГБНУ ФИПИ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и имеют гриф «Издание прошло научно-методическую экспертизу ФГБНУ ФИПИ».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Гриф обозначен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на обложках изданий.</a:t>
            </a:r>
          </a:p>
        </p:txBody>
      </p:sp>
      <p:pic>
        <p:nvPicPr>
          <p:cNvPr id="2" name="Picture 2" descr="D:\OBLOZHKI\EGE2008\2025\обложки на 4 сторонку\ЕГЭ ФИПИ\JPEG\377-21966-8.jpg">
            <a:extLst>
              <a:ext uri="{FF2B5EF4-FFF2-40B4-BE49-F238E27FC236}">
                <a16:creationId xmlns:a16="http://schemas.microsoft.com/office/drawing/2014/main" id="{ACC1BA77-E079-365B-A057-23935BF7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726" y="2205658"/>
            <a:ext cx="2884417" cy="396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" name="Picture 3" descr="D:\OBLOZHKI\EGE2008\2025\обложки на 4 сторонку\ЕГЭ ФИПИ\JPEG\377-21972-9-01.jpg">
            <a:extLst>
              <a:ext uri="{FF2B5EF4-FFF2-40B4-BE49-F238E27FC236}">
                <a16:creationId xmlns:a16="http://schemas.microsoft.com/office/drawing/2014/main" id="{6123A952-DC98-DBB9-A59D-26AE293A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9062" y="2205658"/>
            <a:ext cx="2847885" cy="396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144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utoUpdateAnimBg="0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AF420-B356-D23B-98AA-A5BEEE8D4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7CFD39D4-E3D3-8C2E-FDE1-88A41E8B4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36578621-1D67-3D8F-AA15-8322DB62A8DC}"/>
              </a:ext>
            </a:extLst>
          </p:cNvPr>
          <p:cNvSpPr txBox="1"/>
          <p:nvPr/>
        </p:nvSpPr>
        <p:spPr>
          <a:xfrm>
            <a:off x="666246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ЕГЭ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848B84-6D4F-0A68-C60D-D43693E8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001" t="32444" r="10749" b="16444"/>
          <a:stretch>
            <a:fillRect/>
          </a:stretch>
        </p:blipFill>
        <p:spPr>
          <a:xfrm>
            <a:off x="2825915" y="1641355"/>
            <a:ext cx="6538581" cy="504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B0963-00B9-7597-3FEB-1BB329DB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E9A5358-3421-B005-4DA8-0817DC7E4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Перспективы в разработке КИМ в контексте поддержки и защиты русского языка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16A74F-F850-5102-73A5-0876F32D3B90}"/>
              </a:ext>
            </a:extLst>
          </p:cNvPr>
          <p:cNvSpPr/>
          <p:nvPr/>
        </p:nvSpPr>
        <p:spPr>
          <a:xfrm>
            <a:off x="1126654" y="1393174"/>
            <a:ext cx="105131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1. Активное использование в заданиях измерителей ОГЭ и ЕГЭ языкового материала учебников по русскому языку, входящих                      в Федеральный перечень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2. Реализация межпредметных связей посредством привлечения                       текстов из других школьных предметов (литература, история, обществознание, география, физика, химия, биология и др.)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3. Разработка и применение единых критериев отбора текстов для экзамена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4. Дальнейшее развитие модели итогового собеседования по русскому языку (усиление контроля сформированности навыков смыслового чтения текста) </a:t>
            </a:r>
          </a:p>
        </p:txBody>
      </p:sp>
    </p:spTree>
    <p:extLst>
      <p:ext uri="{BB962C8B-B14F-4D97-AF65-F5344CB8AC3E}">
        <p14:creationId xmlns:p14="http://schemas.microsoft.com/office/powerpoint/2010/main" val="13521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8A4B6-982C-BCED-CF44-66E8CCA0A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7E615DB2-56AF-21BB-0139-7315B263E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ОГЭ по русскому языку. Задание 2 (по материалам Бессоновой Т.А.)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45797B-B7D2-6E45-7584-CDEA78744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48"/>
          <a:stretch>
            <a:fillRect/>
          </a:stretch>
        </p:blipFill>
        <p:spPr>
          <a:xfrm>
            <a:off x="789021" y="1269554"/>
            <a:ext cx="1082111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2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966E0-3877-5861-3199-2D7ED8499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73CCA452-FB49-4C9F-2662-DC7B5D80DD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ОГЭ по русскому языку. Задание 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2A1E2-4AFD-41CB-0451-B868217F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91" t="11146" r="25781" b="14295"/>
          <a:stretch>
            <a:fillRect/>
          </a:stretch>
        </p:blipFill>
        <p:spPr>
          <a:xfrm>
            <a:off x="3070870" y="1053530"/>
            <a:ext cx="6624736" cy="566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66CF1-C8D7-B183-C271-BD0C22FFA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E27FDCD-82DF-053B-AECA-A6B9E65064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ОГЭ по русскому языку. Задание 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4606A9-88E4-40E5-9160-D431510A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30" t="26897" r="15149" b="19546"/>
          <a:stretch>
            <a:fillRect/>
          </a:stretch>
        </p:blipFill>
        <p:spPr>
          <a:xfrm>
            <a:off x="478582" y="1413570"/>
            <a:ext cx="1162858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62637-66A1-F5E2-86DA-48A0743C1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1913401E-0DEC-3285-A34C-823FB0F58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598" y="-314622"/>
            <a:ext cx="11161240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Задания с наименьшими процентами выполнения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41F815-45AC-D623-A759-B46EB025A409}"/>
              </a:ext>
            </a:extLst>
          </p:cNvPr>
          <p:cNvSpPr/>
          <p:nvPr/>
        </p:nvSpPr>
        <p:spPr>
          <a:xfrm>
            <a:off x="190550" y="934560"/>
            <a:ext cx="82089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3 (Функциональная стилистика. Культура речи)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10 (Употребление ъ и ь (в том числе разделительных). Правописание приставок. Буквы ы – и после приставок)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11 (Правописание суффиксов (кроме суффиксов причастий, деепричастий))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12 (Правописание личных окончаний глаголов                      и суффиксов причастий, деепричастий)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13 (Правописание не и ни)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14 (Слитное, дефисное и раздельное написание слов разных частей речи)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18 (Знаки препинания в предложениях с вводными конструкциями, обращениями, междометиями)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21 (Пунктуационный анализ предложения)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24 (Информативность текста. Виды информации             в тексте)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26 (Логико-смысловые отношения между предложениями в тексте)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27, критерий К8 (Соблюдение пунктуационных норм)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2" name="Скругленный прямоугольник 3">
            <a:extLst>
              <a:ext uri="{FF2B5EF4-FFF2-40B4-BE49-F238E27FC236}">
                <a16:creationId xmlns:a16="http://schemas.microsoft.com/office/drawing/2014/main" id="{14B167C2-67D1-0DA4-72CB-7A177513D85D}"/>
              </a:ext>
            </a:extLst>
          </p:cNvPr>
          <p:cNvSpPr/>
          <p:nvPr/>
        </p:nvSpPr>
        <p:spPr bwMode="auto">
          <a:xfrm>
            <a:off x="9263558" y="3908863"/>
            <a:ext cx="2208378" cy="2676806"/>
          </a:xfrm>
          <a:prstGeom prst="roundRect">
            <a:avLst>
              <a:gd name="adj" fmla="val 819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6FD3BE-BFFC-F91F-9A61-0545EAFD9757}"/>
              </a:ext>
            </a:extLst>
          </p:cNvPr>
          <p:cNvSpPr/>
          <p:nvPr/>
        </p:nvSpPr>
        <p:spPr>
          <a:xfrm>
            <a:off x="9335566" y="3945226"/>
            <a:ext cx="2228464" cy="236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50 % </a:t>
            </a: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или менее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– </a:t>
            </a:r>
            <a:endParaRPr lang="en-US" b="1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для заданий базового уровня сложности; </a:t>
            </a:r>
            <a:endParaRPr lang="en-US" sz="1600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1200"/>
              </a:spcBef>
            </a:pP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40 % </a:t>
            </a: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или менее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– </a:t>
            </a:r>
            <a:endParaRPr lang="en-US" b="1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для заданий повышенного 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/>
            </a:r>
            <a:br>
              <a:rPr lang="en-US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</a:b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уровня сложности</a:t>
            </a:r>
          </a:p>
        </p:txBody>
      </p:sp>
      <p:sp>
        <p:nvSpPr>
          <p:cNvPr id="4" name="Правая фигурная скобка 3">
            <a:extLst>
              <a:ext uri="{FF2B5EF4-FFF2-40B4-BE49-F238E27FC236}">
                <a16:creationId xmlns:a16="http://schemas.microsoft.com/office/drawing/2014/main" id="{21617199-3A45-5ADD-D2BE-272252146A09}"/>
              </a:ext>
            </a:extLst>
          </p:cNvPr>
          <p:cNvSpPr/>
          <p:nvPr/>
        </p:nvSpPr>
        <p:spPr>
          <a:xfrm>
            <a:off x="7829276" y="1334294"/>
            <a:ext cx="570186" cy="2676806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0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D66B3-C9E0-4347-3176-892744284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6B8D559-9CC0-E817-6995-301BD0FB5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FDAA8D-84F9-D7C1-4D64-7DA336B365A3}"/>
              </a:ext>
            </a:extLst>
          </p:cNvPr>
          <p:cNvSpPr/>
          <p:nvPr/>
        </p:nvSpPr>
        <p:spPr>
          <a:xfrm>
            <a:off x="550591" y="1125538"/>
            <a:ext cx="110172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Чтобы беспроблемно решать задание 1, выпускник обязательно должен повторить следующий достаточно объемный учебный материал: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разряды предлогов,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разряды союзов,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разряды частиц,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разряды местоимений,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группы местоименных наречий (поэтому, так, там, тут, здесь, тогда…),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группы вводных слов и конструкций (во-первых, во-вторых; таким образом, значит; кроме того; например, в частности…)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Распространённая ошибка: сочинительный разделительный союз 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lvl="0" algn="ctr" defTabSz="685937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арбуз &lt;…&gt; дыня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63BC2-D1E0-A60D-E597-10DDA14D4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C08DE9F1-F560-B941-596C-91F13261B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22D933-3AD1-CA4A-BFD3-C5776DFD9C8B}"/>
              </a:ext>
            </a:extLst>
          </p:cNvPr>
          <p:cNvSpPr/>
          <p:nvPr/>
        </p:nvSpPr>
        <p:spPr>
          <a:xfrm>
            <a:off x="766614" y="982970"/>
            <a:ext cx="110172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Начинаем работать с государственными словарями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Из Навигатора самостоятельной работы будут удалены 10 слов                    с 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возможностью компенсации другими словами в последующем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:</a:t>
            </a: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НАРОСТ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ПОРУЧНИ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ЖИЛОСЬ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НАВРАЛА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СОВРАЛА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СОРИТ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КОРМЯЩИЙ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ПОДНЯВ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ДОНЕЛЬЗЯ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ЗАТЕМНО</a:t>
            </a:r>
          </a:p>
        </p:txBody>
      </p:sp>
    </p:spTree>
    <p:extLst>
      <p:ext uri="{BB962C8B-B14F-4D97-AF65-F5344CB8AC3E}">
        <p14:creationId xmlns:p14="http://schemas.microsoft.com/office/powerpoint/2010/main" val="10171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EEDC6-842F-767B-458F-458C70EFB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646C116C-C2B4-B630-5F66-902EC488A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9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75534E-7A6E-E071-B131-BB2F48AB1485}"/>
              </a:ext>
            </a:extLst>
          </p:cNvPr>
          <p:cNvSpPr/>
          <p:nvPr/>
        </p:nvSpPr>
        <p:spPr>
          <a:xfrm>
            <a:off x="550591" y="1341562"/>
            <a:ext cx="11233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Внимание к Навигатору самостоятельной подготовки: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список слов с непроверяемыми гласными в корне,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список корней с чередованием,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список исключений из правил корней с чередованием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5F1FE-1405-F465-49D9-839793BB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D715C4F-DA8D-FA88-E3FD-EE399E031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97CCC-747B-B54B-35BE-01794938F88B}"/>
              </a:ext>
            </a:extLst>
          </p:cNvPr>
          <p:cNvSpPr txBox="1"/>
          <p:nvPr/>
        </p:nvSpPr>
        <p:spPr>
          <a:xfrm>
            <a:off x="982638" y="1413570"/>
            <a:ext cx="10297652" cy="507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5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Укажите цифру(-ы), на месте которой(-ых) должна(-ы) стоять запятая(-</a:t>
            </a:r>
            <a:r>
              <a:rPr lang="ru-RU" sz="3500" kern="0" dirty="0" err="1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ые</a:t>
            </a:r>
            <a:r>
              <a:rPr lang="ru-RU" sz="35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5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И вот (1) приходит этот жаркий час (2) самый счастливый для неподвижных деревьев (3) и (4) страшный для зверей и птиц.</a:t>
            </a:r>
          </a:p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ru-RU" sz="3500" kern="0" dirty="0">
              <a:solidFill>
                <a:sysClr val="windowText" lastClr="000000"/>
              </a:solidFill>
              <a:latin typeface="Geologic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35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1 цифра в ответе</a:t>
            </a:r>
          </a:p>
          <a:p>
            <a:pPr marL="457200" indent="-4572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35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смежные явления</a:t>
            </a:r>
          </a:p>
        </p:txBody>
      </p:sp>
    </p:spTree>
    <p:extLst>
      <p:ext uri="{BB962C8B-B14F-4D97-AF65-F5344CB8AC3E}">
        <p14:creationId xmlns:p14="http://schemas.microsoft.com/office/powerpoint/2010/main" val="10409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9B235-7721-81AA-069A-CCF3DF0C4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F33D434E-BDB1-ABC3-91FC-50F1710A8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5CB25-0416-4602-1E8F-1F32FB83C8CB}"/>
              </a:ext>
            </a:extLst>
          </p:cNvPr>
          <p:cNvSpPr txBox="1"/>
          <p:nvPr/>
        </p:nvSpPr>
        <p:spPr>
          <a:xfrm>
            <a:off x="190550" y="1225141"/>
            <a:ext cx="11521280" cy="458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3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Укажите цифру(-ы), на месте которой(-ых) должна(-ы) стоять запятая(-</a:t>
            </a:r>
            <a:r>
              <a:rPr lang="ru-RU" sz="2300" kern="0" dirty="0" err="1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ые</a:t>
            </a:r>
            <a:r>
              <a:rPr lang="ru-RU" sz="23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3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Все глядели ласково на затихшего мальчика, который (1) видимо (2) не привык               к особенному вниманию, и (3) словно (4) приглашали его этими взглядами не робеть.</a:t>
            </a:r>
          </a:p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3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– Впрочем (5) и начинать пора, а то щи застынут! – заметил </a:t>
            </a:r>
            <a:r>
              <a:rPr lang="ru-RU" sz="2300" kern="0" dirty="0" err="1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Захарыч</a:t>
            </a:r>
            <a:r>
              <a:rPr lang="ru-RU" sz="23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3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Все перекрестились и начали хлебать щи.</a:t>
            </a:r>
          </a:p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3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– Ты что же не ешь (6) Максимка? Ешь (7) глупый! – говорил Лучкин, показывая           на ложку. </a:t>
            </a: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23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цифр</a:t>
            </a: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23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отсутствующие в активном запасе выпускников слова</a:t>
            </a: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23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требуется активная работа с синонимами и омонимами</a:t>
            </a:r>
          </a:p>
        </p:txBody>
      </p:sp>
    </p:spTree>
    <p:extLst>
      <p:ext uri="{BB962C8B-B14F-4D97-AF65-F5344CB8AC3E}">
        <p14:creationId xmlns:p14="http://schemas.microsoft.com/office/powerpoint/2010/main" val="22207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B83BCA-5B81-7C3E-37F7-07A717E7B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AB1DE536-0467-560D-5B36-87A1C0B30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Сочинение-рассуждение </a:t>
            </a:r>
            <a:br>
              <a:rPr lang="ru-RU" sz="3201" dirty="0"/>
            </a:br>
            <a:r>
              <a:rPr lang="ru-RU" sz="3201" dirty="0"/>
              <a:t>в ЕГЭ по русскому языку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6DF2B5-2FD9-FBEA-31E7-CB8B70910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966" y="1125538"/>
            <a:ext cx="5040560" cy="55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E7366-1CA6-0B13-4507-B09E424F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8178468-478F-7D41-10C1-98A7B8F60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Возможные подходы к пояснению </a:t>
            </a:r>
            <a:br>
              <a:rPr lang="ru-RU" sz="3201" dirty="0"/>
            </a:br>
            <a:r>
              <a:rPr lang="ru-RU" sz="3201" dirty="0"/>
              <a:t>примеров-иллюстраций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3B2F06-ACC4-8D61-E261-BE8FFEF33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74" t="19203" r="9474" b="8004"/>
          <a:stretch>
            <a:fillRect/>
          </a:stretch>
        </p:blipFill>
        <p:spPr>
          <a:xfrm>
            <a:off x="550590" y="1215698"/>
            <a:ext cx="11089231" cy="56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9B3417-9ED9-6237-1CA9-9E13662D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6F47E99-8170-6923-5616-E46B3B58D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670" y="-167234"/>
            <a:ext cx="10297653" cy="765498"/>
          </a:xfrm>
        </p:spPr>
        <p:txBody>
          <a:bodyPr/>
          <a:lstStyle/>
          <a:p>
            <a:pPr algn="ctr" eaLnBrk="1" hangingPunct="1"/>
            <a:r>
              <a:rPr lang="ru-RU" sz="3201" dirty="0"/>
              <a:t>Теория смысловых связей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261EFCF-9C82-0A64-7418-2678E3F46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691674"/>
              </p:ext>
            </p:extLst>
          </p:nvPr>
        </p:nvGraphicFramePr>
        <p:xfrm>
          <a:off x="946380" y="559920"/>
          <a:ext cx="10297652" cy="62613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14609">
                  <a:extLst>
                    <a:ext uri="{9D8B030D-6E8A-4147-A177-3AD203B41FA5}">
                      <a16:colId xmlns:a16="http://schemas.microsoft.com/office/drawing/2014/main" val="4034819189"/>
                    </a:ext>
                  </a:extLst>
                </a:gridCol>
                <a:gridCol w="3312837">
                  <a:extLst>
                    <a:ext uri="{9D8B030D-6E8A-4147-A177-3AD203B41FA5}">
                      <a16:colId xmlns:a16="http://schemas.microsoft.com/office/drawing/2014/main" val="2300807846"/>
                    </a:ext>
                  </a:extLst>
                </a:gridCol>
                <a:gridCol w="6470206">
                  <a:extLst>
                    <a:ext uri="{9D8B030D-6E8A-4147-A177-3AD203B41FA5}">
                      <a16:colId xmlns:a16="http://schemas.microsoft.com/office/drawing/2014/main" val="76037341"/>
                    </a:ext>
                  </a:extLst>
                </a:gridCol>
              </a:tblGrid>
              <a:tr h="417834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Смысловая связь между примерами-иллюстрациями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Сущность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953788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Противопоставление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противоположно другому явлению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228248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Уступительные отношения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происходит вопреки другому яв­лению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684956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Сопоставление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сравнивается с другим явлением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523408"/>
                  </a:ext>
                </a:extLst>
              </a:tr>
              <a:tr h="21178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Аналогия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похоже на другое явление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839100"/>
                  </a:ext>
                </a:extLst>
              </a:tr>
              <a:tr h="417834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Дополнение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служит добавлением к другому яв­лению для создания целостного образа, картины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000664"/>
                  </a:ext>
                </a:extLst>
              </a:tr>
              <a:tr h="21178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729673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Причинно-следственные отношения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представляет собой причину, а дру­гое явление – следствие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289149"/>
                  </a:ext>
                </a:extLst>
              </a:tr>
              <a:tr h="446453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на цель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представляет собой цель, а другое явление – средство её достижения или процесс реализации цели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238020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на условие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выступает условием для другого яв­ления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629452"/>
                  </a:ext>
                </a:extLst>
              </a:tr>
              <a:tr h="21178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503783"/>
                  </a:ext>
                </a:extLst>
              </a:tr>
              <a:tr h="417834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Детализация (конкретизация, уточнение, иллюстрация)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более подробно показывает то, что было представлено в другом явлении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91214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Пояснение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делает более понятным другое яв­ление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873940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Выделение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подчёркивает главное (важное) в другом явлении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052484"/>
                  </a:ext>
                </a:extLst>
              </a:tr>
              <a:tr h="21178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384710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Обобщение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в более обобщённом виде пред­ставляет другое явление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505602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Заключение (вывод)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представляет собой логический итог другого явления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844635"/>
                  </a:ext>
                </a:extLst>
              </a:tr>
              <a:tr h="21178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718467"/>
                  </a:ext>
                </a:extLst>
              </a:tr>
              <a:tr h="336275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Подтверждение (аргументация, обоснование)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доказывает существование другого яв­ления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7460502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Определение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обозначает ключевое понятие другого явления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254645"/>
                  </a:ext>
                </a:extLst>
              </a:tr>
              <a:tr h="417834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Объяснение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растолковывает другое явление, об­ращаясь к его сущности, устройству, функции и т.д.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968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6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D133B9-5602-B4C3-BDB9-44D8E8205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ED3883F2-DD11-FC15-1CF1-6D52B915F4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670" y="189434"/>
            <a:ext cx="10297653" cy="765498"/>
          </a:xfrm>
        </p:spPr>
        <p:txBody>
          <a:bodyPr/>
          <a:lstStyle/>
          <a:p>
            <a:pPr algn="ctr" eaLnBrk="1" hangingPunct="1"/>
            <a:r>
              <a:rPr lang="ru-RU" sz="3201" dirty="0"/>
              <a:t>Не считается указанием смысловой связи: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1BFD67-1A13-C995-D523-80D82559542B}"/>
              </a:ext>
            </a:extLst>
          </p:cNvPr>
          <p:cNvSpPr/>
          <p:nvPr/>
        </p:nvSpPr>
        <p:spPr>
          <a:xfrm>
            <a:off x="575556" y="1563638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Примеры логически связаны друг с другом</a:t>
            </a: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Примеры хорошо сочетаются друг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с другом</a:t>
            </a: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baseline="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Примеры связывают друг друга</a:t>
            </a: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baseline="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Таким образом, эти два примера связаны случайными совпадениями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2F8DCE-FA24-0FD7-00E8-18DA1136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88DDBBA-1441-9EED-F05B-94758D9CC5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670" y="189434"/>
            <a:ext cx="10297653" cy="765498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Пояснение указанной смысловой связи </a:t>
            </a:r>
            <a:br>
              <a:rPr lang="ru-RU" sz="3201" dirty="0"/>
            </a:br>
            <a:r>
              <a:rPr lang="ru-RU" sz="3201" dirty="0"/>
              <a:t>между примерами-иллюстрациями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0D5F78-096D-F7BE-D692-3E934071A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78" y="837506"/>
            <a:ext cx="11136274" cy="556856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500" dirty="0">
                <a:solidFill>
                  <a:srgbClr val="000000"/>
                </a:solidFill>
                <a:ea typeface="Times New Roman" panose="02020603050405020304" pitchFamily="18" charset="0"/>
              </a:rPr>
              <a:t>Пояснить указанную смысловую связь между примерами-иллюстрациями означает </a:t>
            </a:r>
            <a:r>
              <a:rPr lang="ru-RU" sz="2500" b="1" dirty="0">
                <a:solidFill>
                  <a:schemeClr val="accent4">
                    <a:lumMod val="75000"/>
                  </a:schemeClr>
                </a:solidFill>
                <a:ea typeface="Times New Roman" panose="02020603050405020304" pitchFamily="18" charset="0"/>
              </a:rPr>
              <a:t>раскрыть (детализировать)</a:t>
            </a:r>
            <a:r>
              <a:rPr lang="ru-RU" sz="25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500" b="1" dirty="0">
                <a:solidFill>
                  <a:srgbClr val="FF0000"/>
                </a:solidFill>
                <a:ea typeface="Times New Roman" panose="02020603050405020304" pitchFamily="18" charset="0"/>
              </a:rPr>
              <a:t>указанные</a:t>
            </a:r>
            <a:r>
              <a:rPr lang="ru-RU" sz="2500" b="1" dirty="0">
                <a:solidFill>
                  <a:srgbClr val="000000"/>
                </a:solidFill>
                <a:ea typeface="Times New Roman" panose="02020603050405020304" pitchFamily="18" charset="0"/>
              </a:rPr>
              <a:t> смысловые отношения</a:t>
            </a:r>
            <a:r>
              <a:rPr lang="ru-RU" sz="2500" dirty="0">
                <a:solidFill>
                  <a:srgbClr val="000000"/>
                </a:solidFill>
                <a:ea typeface="Times New Roman" panose="02020603050405020304" pitchFamily="18" charset="0"/>
              </a:rPr>
              <a:t> между приведёнными экзаменуемым примерами-иллюстрациями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500" dirty="0">
                <a:solidFill>
                  <a:srgbClr val="000000"/>
                </a:solidFill>
                <a:ea typeface="Times New Roman" panose="02020603050405020304" pitchFamily="18" charset="0"/>
              </a:rPr>
              <a:t>Например: </a:t>
            </a:r>
          </a:p>
          <a:p>
            <a:pPr marL="36000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500" i="1" dirty="0"/>
              <a:t>Нетрудно убедиться, что приведённые примеры </a:t>
            </a:r>
            <a:r>
              <a:rPr lang="ru-RU" sz="2500" i="1" dirty="0">
                <a:solidFill>
                  <a:srgbClr val="FF0000"/>
                </a:solidFill>
              </a:rPr>
              <a:t>противопоставлены</a:t>
            </a:r>
            <a:r>
              <a:rPr lang="ru-RU" sz="2500" i="1" dirty="0"/>
              <a:t> по смыслу. В первом примере перед нами </a:t>
            </a:r>
            <a:r>
              <a:rPr lang="ru-RU" sz="2500" i="1" dirty="0">
                <a:solidFill>
                  <a:srgbClr val="7030A0"/>
                </a:solidFill>
              </a:rPr>
              <a:t>первое впечатление о человеке</a:t>
            </a:r>
            <a:r>
              <a:rPr lang="ru-RU" sz="2500" i="1" dirty="0"/>
              <a:t>, не дающее полного представления о нём, более того, часто создающее ложное, </a:t>
            </a:r>
            <a:r>
              <a:rPr lang="ru-RU" sz="2500" i="1" dirty="0">
                <a:solidFill>
                  <a:srgbClr val="7030A0"/>
                </a:solidFill>
              </a:rPr>
              <a:t>неверное представление</a:t>
            </a:r>
            <a:r>
              <a:rPr lang="ru-RU" sz="2500" i="1" dirty="0"/>
              <a:t>. Во втором примере мы уже видим человека                         </a:t>
            </a:r>
            <a:r>
              <a:rPr lang="ru-RU" sz="2500" i="1" dirty="0">
                <a:solidFill>
                  <a:srgbClr val="7030A0"/>
                </a:solidFill>
              </a:rPr>
              <a:t>в действии</a:t>
            </a:r>
            <a:r>
              <a:rPr lang="ru-RU" sz="2500" i="1" dirty="0"/>
              <a:t>, при исполнении им своих обязанностей. Именно тогда формируется правильное представление о Ковалёве – </a:t>
            </a:r>
            <a:r>
              <a:rPr lang="ru-RU" sz="2500" i="1" dirty="0">
                <a:solidFill>
                  <a:srgbClr val="7030A0"/>
                </a:solidFill>
              </a:rPr>
              <a:t>труженике, герое, патриоте</a:t>
            </a:r>
            <a:endParaRPr lang="ru-RU" sz="2500" kern="1200" dirty="0">
              <a:solidFill>
                <a:srgbClr val="000000"/>
              </a:solidFill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08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E6EBCA-1F59-6BE4-2721-2BD8EF16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88AEDF3-4387-4653-B143-9570F676D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Причины низких результатов </a:t>
            </a:r>
            <a:br>
              <a:rPr lang="ru-RU" sz="3201" dirty="0"/>
            </a:br>
            <a:r>
              <a:rPr lang="ru-RU" sz="3201" dirty="0"/>
              <a:t>по отдельным заданиям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AB73E7-E8B7-52D6-E824-856C95A9D471}"/>
              </a:ext>
            </a:extLst>
          </p:cNvPr>
          <p:cNvSpPr/>
          <p:nvPr/>
        </p:nvSpPr>
        <p:spPr>
          <a:xfrm>
            <a:off x="2161541" y="1449286"/>
            <a:ext cx="8430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1. Новые требования, предъявляемые к выпускнику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C6389CB2-87E2-6048-64FD-C783C746EBE9}"/>
              </a:ext>
            </a:extLst>
          </p:cNvPr>
          <p:cNvSpPr txBox="1"/>
          <p:nvPr/>
        </p:nvSpPr>
        <p:spPr>
          <a:xfrm>
            <a:off x="406574" y="2133650"/>
            <a:ext cx="11449272" cy="4757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95"/>
              </a:spcBef>
            </a:pPr>
            <a:r>
              <a:rPr lang="ru-RU" sz="2500" b="1" dirty="0">
                <a:solidFill>
                  <a:schemeClr val="tx1">
                    <a:lumMod val="50000"/>
                  </a:schemeClr>
                </a:solidFill>
                <a:latin typeface="+mn-lt"/>
                <a:cs typeface="Geologica"/>
              </a:rPr>
              <a:t>ДЛЯ ЕГЭ</a:t>
            </a:r>
          </a:p>
          <a:p>
            <a:pPr marL="469900" marR="5080" indent="-457200">
              <a:lnSpc>
                <a:spcPct val="1004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1">
                    <a:lumMod val="50000"/>
                  </a:schemeClr>
                </a:solidFill>
                <a:latin typeface="+mn-lt"/>
                <a:cs typeface="Geologica"/>
              </a:rPr>
              <a:t>ФГОС СОО (на основе приказа Министерства просвещения Российской Федерации от 12.08.2022 № 732 «О внесении изменений в федеральный государственный образовательный стандарт среднего общего образования, утвержденный приказом Министерства образования                    и науки Российской Федерации от 17.05.2012 № 413»)</a:t>
            </a: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endParaRPr lang="ru-RU" sz="2500" dirty="0">
              <a:solidFill>
                <a:schemeClr val="tx1">
                  <a:lumMod val="50000"/>
                </a:schemeClr>
              </a:solidFill>
              <a:latin typeface="+mn-lt"/>
              <a:cs typeface="Geologica"/>
            </a:endParaRPr>
          </a:p>
          <a:p>
            <a:pPr marL="469900" marR="5080" indent="-457200">
              <a:lnSpc>
                <a:spcPct val="1004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1">
                    <a:lumMod val="50000"/>
                  </a:schemeClr>
                </a:solidFill>
                <a:latin typeface="+mn-lt"/>
                <a:cs typeface="Geologica"/>
              </a:rPr>
              <a:t>ФОП СОО (на основе приказа Министерства просвещения Российской Федерации от 18.05.2023 № 371 «Об утверждении федеральной образовательной программы среднего общего образования»                                (с изменениями))</a:t>
            </a: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endParaRPr sz="3000" dirty="0">
              <a:latin typeface="Geologica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172526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9A248-3B86-DE4F-6524-5DFBA8DE0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B0181FE5-D17A-F705-733E-78AB57416B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622" y="117426"/>
            <a:ext cx="10297653" cy="1053530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Возможные схемы работы </a:t>
            </a:r>
            <a:br>
              <a:rPr lang="ru-RU" sz="3201" dirty="0"/>
            </a:br>
            <a:r>
              <a:rPr lang="ru-RU" sz="3201" dirty="0"/>
              <a:t>с собственной позицией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C7874A-6FD5-5826-97C8-62F007FACE80}"/>
              </a:ext>
            </a:extLst>
          </p:cNvPr>
          <p:cNvSpPr/>
          <p:nvPr/>
        </p:nvSpPr>
        <p:spPr>
          <a:xfrm>
            <a:off x="406574" y="1341562"/>
            <a:ext cx="11521280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fontAlgn="auto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3600" spc="-10" dirty="0">
                <a:solidFill>
                  <a:prstClr val="black"/>
                </a:solidFill>
                <a:latin typeface="Geologica"/>
                <a:cs typeface="Geologica"/>
              </a:rPr>
              <a:t>1) Повтор АП другими словами: </a:t>
            </a:r>
            <a:r>
              <a:rPr lang="ru-RU" sz="3600" i="1" spc="-10" dirty="0">
                <a:solidFill>
                  <a:prstClr val="black"/>
                </a:solidFill>
                <a:latin typeface="Geologica"/>
                <a:cs typeface="Geologica"/>
              </a:rPr>
              <a:t>Могу выразить эту мысль иначе и привести </a:t>
            </a:r>
            <a:r>
              <a:rPr lang="ru-RU" sz="3600" i="1" u="sng" spc="-10" dirty="0">
                <a:solidFill>
                  <a:prstClr val="black"/>
                </a:solidFill>
                <a:latin typeface="Geologica"/>
                <a:cs typeface="Geologica"/>
              </a:rPr>
              <a:t>свой</a:t>
            </a:r>
            <a:r>
              <a:rPr lang="ru-RU" sz="3600" i="1" spc="-10" dirty="0">
                <a:solidFill>
                  <a:prstClr val="black"/>
                </a:solidFill>
                <a:latin typeface="Geologica"/>
                <a:cs typeface="Geologica"/>
              </a:rPr>
              <a:t> пример</a:t>
            </a:r>
          </a:p>
          <a:p>
            <a:pPr marL="12700" marR="5080" fontAlgn="auto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3600" spc="-10" dirty="0">
                <a:solidFill>
                  <a:prstClr val="black"/>
                </a:solidFill>
                <a:latin typeface="Geologica"/>
                <a:cs typeface="Geologica"/>
              </a:rPr>
              <a:t>2) Суждение «от противного»: </a:t>
            </a:r>
            <a:r>
              <a:rPr lang="ru-RU" sz="3600" i="1" spc="-10" dirty="0">
                <a:solidFill>
                  <a:prstClr val="black"/>
                </a:solidFill>
                <a:latin typeface="Geologica"/>
                <a:cs typeface="Geologica"/>
              </a:rPr>
              <a:t>Могу выразить эту же мысль через отрицание, могу привести ровно противоположный пример</a:t>
            </a:r>
          </a:p>
          <a:p>
            <a:pPr marL="12700" marR="5080" fontAlgn="auto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3600" spc="-10" dirty="0">
                <a:solidFill>
                  <a:prstClr val="black"/>
                </a:solidFill>
                <a:latin typeface="Geologica"/>
                <a:cs typeface="Geologica"/>
              </a:rPr>
              <a:t>3) Развитие АП через дополнение: </a:t>
            </a:r>
            <a:r>
              <a:rPr lang="ru-RU" sz="3600" i="1" spc="-10" dirty="0">
                <a:solidFill>
                  <a:prstClr val="black"/>
                </a:solidFill>
                <a:latin typeface="Geologica"/>
                <a:cs typeface="Geologica"/>
              </a:rPr>
              <a:t>Соглашаюсь                             с автором и могу добавить что-то к мысли автора                  и привести соответствующий пример</a:t>
            </a:r>
          </a:p>
        </p:txBody>
      </p:sp>
    </p:spTree>
    <p:extLst>
      <p:ext uri="{BB962C8B-B14F-4D97-AF65-F5344CB8AC3E}">
        <p14:creationId xmlns:p14="http://schemas.microsoft.com/office/powerpoint/2010/main" val="51433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94D90-F880-F98C-D21A-DF58344BD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DF89078D-D43A-0302-004C-64A937A2EA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622" y="117426"/>
            <a:ext cx="10297653" cy="1053530"/>
          </a:xfrm>
        </p:spPr>
        <p:txBody>
          <a:bodyPr/>
          <a:lstStyle/>
          <a:p>
            <a:pPr algn="ctr" eaLnBrk="1" hangingPunct="1"/>
            <a:r>
              <a:rPr lang="ru-RU" sz="3201" dirty="0"/>
              <a:t>Фрагмент сочинения по тексту А.Я. </a:t>
            </a:r>
            <a:r>
              <a:rPr lang="ru-RU" sz="3201" dirty="0" err="1"/>
              <a:t>Бруштейн</a:t>
            </a:r>
            <a:endParaRPr lang="ru-RU" sz="320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7F0E42-9417-3EC3-6594-FAE5D1D491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50" t="32928" r="12200" b="20599"/>
          <a:stretch>
            <a:fillRect/>
          </a:stretch>
        </p:blipFill>
        <p:spPr>
          <a:xfrm>
            <a:off x="830748" y="1170956"/>
            <a:ext cx="10783034" cy="38906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60349F-84DA-B45F-BB28-D7CA94EF175F}"/>
              </a:ext>
            </a:extLst>
          </p:cNvPr>
          <p:cNvSpPr/>
          <p:nvPr/>
        </p:nvSpPr>
        <p:spPr>
          <a:xfrm>
            <a:off x="2998862" y="5411633"/>
            <a:ext cx="6768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0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1 балл: нет признака новизны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CDDF5-1337-C3CF-58E6-8831791FF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BBE79CF8-BB64-EAF5-FD92-D6891F4DE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670" y="189434"/>
            <a:ext cx="10297653" cy="765498"/>
          </a:xfrm>
        </p:spPr>
        <p:txBody>
          <a:bodyPr/>
          <a:lstStyle/>
          <a:p>
            <a:pPr algn="ctr" eaLnBrk="1" hangingPunct="1"/>
            <a:r>
              <a:rPr lang="ru-RU" sz="3201" dirty="0"/>
              <a:t>Типичные ошибки по критериям К7–К10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E079D6-26B2-0FD3-9F66-E84C0E55E574}"/>
              </a:ext>
            </a:extLst>
          </p:cNvPr>
          <p:cNvSpPr/>
          <p:nvPr/>
        </p:nvSpPr>
        <p:spPr>
          <a:xfrm>
            <a:off x="550590" y="954932"/>
            <a:ext cx="111612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Коррелирующие с заданиями с краткими ответами:</a:t>
            </a:r>
          </a:p>
          <a:p>
            <a:pPr marR="0" lvl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lvl="0" indent="-285750" algn="just" defTabSz="685800" eaLnBrk="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и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гнарировать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безпринципный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большенство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борятся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вышесказаное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даже не знакомые люди,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тоесть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;</a:t>
            </a:r>
          </a:p>
          <a:p>
            <a:pPr lvl="0" algn="just" defTabSz="685800" eaLnBrk="0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lvl="0" indent="-285750" algn="just" defTabSz="685800" eaLnBrk="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пунктуация при однородных членах предложения, при обособлении причастных, деепричастных и сравнительных оборотов, при вводных словах и конструкциях…; </a:t>
            </a:r>
          </a:p>
          <a:p>
            <a:pPr lvl="0" algn="just" defTabSz="685800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lvl="0" indent="-285750" algn="just" defTabSz="685800" eaLnBrk="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запечатлить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, рассуждает над проблемой;</a:t>
            </a:r>
          </a:p>
          <a:p>
            <a:pPr lvl="0" algn="just" defTabSz="685800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lvl="0" indent="-285750" algn="just" defTabSz="685800" eaLnBrk="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вводились во время введения, знание элементарных знаний; это выбор, когда выбираешь; симпатизирует – импонирует (импонирует то, чему человек симпатизирует, а не наоборот)</a:t>
            </a:r>
          </a:p>
          <a:p>
            <a:pPr marL="285750" lvl="0" indent="-285750" algn="just" defTabSz="685800" eaLnBrk="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lvl="0" indent="-285750" algn="just" defTabSz="685800" eaLnBrk="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65D8AA-F1CE-078A-E43A-3F49E06AB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DA7E5047-58E6-56B2-D16E-001456A77B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670" y="189434"/>
            <a:ext cx="10297653" cy="765498"/>
          </a:xfrm>
        </p:spPr>
        <p:txBody>
          <a:bodyPr/>
          <a:lstStyle/>
          <a:p>
            <a:pPr algn="ctr" eaLnBrk="1" hangingPunct="1"/>
            <a:r>
              <a:rPr lang="ru-RU" sz="3201" dirty="0"/>
              <a:t>Типичные ошибки по критериям К7–К10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1A9A3D-FE0C-8261-8041-4840BFE49461}"/>
              </a:ext>
            </a:extLst>
          </p:cNvPr>
          <p:cNvSpPr/>
          <p:nvPr/>
        </p:nvSpPr>
        <p:spPr>
          <a:xfrm>
            <a:off x="550590" y="954932"/>
            <a:ext cx="111612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Не коррелирующие с заданиями с краткими ответами:</a:t>
            </a:r>
          </a:p>
          <a:p>
            <a:pPr marL="0" marR="0" lvl="0" indent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р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асскрывается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колличество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драмма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;</a:t>
            </a:r>
          </a:p>
          <a:p>
            <a:pPr marR="0" lvl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шибки в 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цитировании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;</a:t>
            </a:r>
          </a:p>
          <a:p>
            <a:pPr marR="0" lvl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</a:t>
            </a: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склонение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имён собственных (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Бруштейн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Эмдем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);</a:t>
            </a: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разговорные слова и выражения (текст глубоко зацепил меня; у меня было полно эмоций; без разницы, как относятся люди к себе, важно их отношение к окружающим; НО безошибочно: разница заключается                       в том…)</a:t>
            </a:r>
          </a:p>
        </p:txBody>
      </p:sp>
    </p:spTree>
    <p:extLst>
      <p:ext uri="{BB962C8B-B14F-4D97-AF65-F5344CB8AC3E}">
        <p14:creationId xmlns:p14="http://schemas.microsoft.com/office/powerpoint/2010/main" val="26359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rezentatzia\2025\ВПР\обложки новые\5 класс\377_21636_0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726" y="2565698"/>
            <a:ext cx="2399042" cy="33120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</p:pic>
      <p:pic>
        <p:nvPicPr>
          <p:cNvPr id="8195" name="Picture 3" descr="E:\Prezentatzia\2025\ВПР\обложки новые\6 класс\377_21745_9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8314" y="2565698"/>
            <a:ext cx="2393731" cy="33120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</p:pic>
      <p:pic>
        <p:nvPicPr>
          <p:cNvPr id="8196" name="Picture 4" descr="E:\Prezentatzia\2025\ВПР\обложки новые\7 класс\377_21811_1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6591" y="2565698"/>
            <a:ext cx="2388444" cy="33120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</p:pic>
      <p:pic>
        <p:nvPicPr>
          <p:cNvPr id="8197" name="Picture 5" descr="E:\Prezentatzia\2025\ВПР\обложки новые\8 класс\377_21812_8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79582" y="2565698"/>
            <a:ext cx="2399042" cy="33120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774726" y="2018802"/>
            <a:ext cx="10415687" cy="45719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02718" y="1432066"/>
            <a:ext cx="10484520" cy="433078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100" b="1" cap="all" dirty="0">
                <a:solidFill>
                  <a:srgbClr val="003399"/>
                </a:solidFill>
              </a:rPr>
              <a:t>Пособия прошли экспертизу ФИОКО и имеют официальный гриф </a:t>
            </a:r>
            <a:endParaRPr lang="ru-RU" sz="2100" b="1" cap="al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2F62D8-4F52-E9F4-D18F-0938D81C8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4CC550F4-EFAB-3B2B-51A9-DF3AA17D8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Устройство кодификаторов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F1EC2D-F13C-BC20-AE0F-876953F0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50" t="28191" r="15000" b="11831"/>
          <a:stretch>
            <a:fillRect/>
          </a:stretch>
        </p:blipFill>
        <p:spPr>
          <a:xfrm>
            <a:off x="1064313" y="1229972"/>
            <a:ext cx="9705582" cy="5136372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7E68A7A1-F6FE-E8EA-AE35-CCFDE5A6F30E}"/>
              </a:ext>
            </a:extLst>
          </p:cNvPr>
          <p:cNvSpPr/>
          <p:nvPr/>
        </p:nvSpPr>
        <p:spPr>
          <a:xfrm>
            <a:off x="1701700" y="3285778"/>
            <a:ext cx="4393505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B1BAD503-9923-6AC5-91AF-6385FA2DD8E2}"/>
              </a:ext>
            </a:extLst>
          </p:cNvPr>
          <p:cNvSpPr/>
          <p:nvPr/>
        </p:nvSpPr>
        <p:spPr>
          <a:xfrm rot="4027535">
            <a:off x="1256227" y="3765760"/>
            <a:ext cx="235841" cy="1637283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42FB2FA-A098-2D35-2531-8A02E9146637}"/>
              </a:ext>
            </a:extLst>
          </p:cNvPr>
          <p:cNvSpPr txBox="1"/>
          <p:nvPr/>
        </p:nvSpPr>
        <p:spPr>
          <a:xfrm>
            <a:off x="31254" y="4869954"/>
            <a:ext cx="1815480" cy="2038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2000" dirty="0">
                <a:solidFill>
                  <a:srgbClr val="FF0000"/>
                </a:solidFill>
                <a:latin typeface="+mn-lt"/>
                <a:cs typeface="Geologica"/>
              </a:rPr>
              <a:t>предметная составляющая</a:t>
            </a: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2000" dirty="0">
                <a:solidFill>
                  <a:srgbClr val="FF0000"/>
                </a:solidFill>
                <a:latin typeface="+mn-lt"/>
                <a:cs typeface="Geologica"/>
              </a:rPr>
              <a:t>(умения              и знания             по предмету)</a:t>
            </a: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endParaRPr sz="3000" dirty="0">
              <a:latin typeface="Geologica"/>
              <a:cs typeface="Geologica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C6D91C7-94A7-4B56-8E54-6E3D17CCCAED}"/>
              </a:ext>
            </a:extLst>
          </p:cNvPr>
          <p:cNvSpPr/>
          <p:nvPr/>
        </p:nvSpPr>
        <p:spPr>
          <a:xfrm>
            <a:off x="6573304" y="3285778"/>
            <a:ext cx="1751650" cy="1082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3D049634-A733-E8F7-D83C-63E361AA7CE4}"/>
              </a:ext>
            </a:extLst>
          </p:cNvPr>
          <p:cNvSpPr/>
          <p:nvPr/>
        </p:nvSpPr>
        <p:spPr>
          <a:xfrm rot="17854303" flipH="1">
            <a:off x="9419917" y="3311208"/>
            <a:ext cx="188078" cy="3011462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C92A3027-2581-FE49-C2CD-7E5CB0259CB1}"/>
              </a:ext>
            </a:extLst>
          </p:cNvPr>
          <p:cNvSpPr txBox="1"/>
          <p:nvPr/>
        </p:nvSpPr>
        <p:spPr>
          <a:xfrm>
            <a:off x="9829279" y="5448731"/>
            <a:ext cx="2125866" cy="1102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2000" dirty="0">
                <a:solidFill>
                  <a:srgbClr val="FF0000"/>
                </a:solidFill>
                <a:latin typeface="+mn-lt"/>
                <a:cs typeface="Geologica"/>
              </a:rPr>
              <a:t>метапредметная составляющая</a:t>
            </a: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endParaRPr sz="3000" dirty="0">
              <a:latin typeface="Geologica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7363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C78AE-82F7-5794-635A-56425FC92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F4A0C54-7A12-DF3A-2FBF-AF472C492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97669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Комплексный характер заданий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DFB4CD-1358-FD02-E81A-9C00960EE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90"/>
          <a:stretch>
            <a:fillRect/>
          </a:stretch>
        </p:blipFill>
        <p:spPr>
          <a:xfrm>
            <a:off x="79799" y="1053530"/>
            <a:ext cx="12110614" cy="56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C2A26-1FD7-1BEB-A46E-D7233DE3F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07F8AAD6-63B0-FDC4-3A0B-81B8C3AAD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Расширение языкового материала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72DEF0-6566-3F53-3210-7993C5BD50A6}"/>
              </a:ext>
            </a:extLst>
          </p:cNvPr>
          <p:cNvSpPr/>
          <p:nvPr/>
        </p:nvSpPr>
        <p:spPr>
          <a:xfrm>
            <a:off x="1486694" y="1293448"/>
            <a:ext cx="9825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Помогает проверить не то, что запомнил экзаменуемый, 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а то, как он может применить умение в новых условиях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50B47F7-2C79-78C2-5907-A65526B28B99}"/>
              </a:ext>
            </a:extLst>
          </p:cNvPr>
          <p:cNvSpPr txBox="1"/>
          <p:nvPr/>
        </p:nvSpPr>
        <p:spPr>
          <a:xfrm>
            <a:off x="370570" y="2116401"/>
            <a:ext cx="11449272" cy="42979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задание 9 (трудности с написанием слова «</a:t>
            </a:r>
            <a:r>
              <a:rPr kumimoji="0" lang="ru-R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проск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..чу (на лошади)»: экзаменуемые не смогли соотнести то исключение, которое запомнили («скачу») и предложенное слово;</a:t>
            </a:r>
          </a:p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задание 10 (трудности с написанием слов «</a:t>
            </a:r>
            <a:r>
              <a:rPr kumimoji="0" lang="ru-R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орг..единица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» и «об..</a:t>
            </a:r>
            <a:r>
              <a:rPr kumimoji="0" lang="ru-R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ндеветь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»: экзаменуемые не знали значения слов, потому что они отсутствовали в их лексиконе);</a:t>
            </a:r>
          </a:p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задание 13 (трудности с написанием слова «(не)даром»: экзаменуемые не смогли правильно определить значение слова на основе предъявленного контекста);</a:t>
            </a:r>
          </a:p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задание 18 (трудности с расстановкой знаков препинания при вводном слове «впрочем»: по-видимому, слово редко используется в устной речи школьников, не говоря уже о его оформлении на письме)</a:t>
            </a:r>
          </a:p>
        </p:txBody>
      </p:sp>
    </p:spTree>
    <p:extLst>
      <p:ext uri="{BB962C8B-B14F-4D97-AF65-F5344CB8AC3E}">
        <p14:creationId xmlns:p14="http://schemas.microsoft.com/office/powerpoint/2010/main" val="9356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2BC3D2-5549-32FF-CA24-46D09D8E0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730535DE-AAE7-F5A2-D518-BC02BC6A10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Причины низких результатов </a:t>
            </a:r>
            <a:br>
              <a:rPr lang="ru-RU" sz="3201" dirty="0"/>
            </a:br>
            <a:r>
              <a:rPr lang="ru-RU" sz="3201" dirty="0"/>
              <a:t>по отдельным заданиям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F3D0BA-A904-A7C2-3E82-E462E33785A0}"/>
              </a:ext>
            </a:extLst>
          </p:cNvPr>
          <p:cNvSpPr/>
          <p:nvPr/>
        </p:nvSpPr>
        <p:spPr>
          <a:xfrm>
            <a:off x="2762139" y="1468086"/>
            <a:ext cx="6309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2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. Причины, не зависящие от педагогов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C00BC064-4030-5713-A537-FB9743CBE04A}"/>
              </a:ext>
            </a:extLst>
          </p:cNvPr>
          <p:cNvSpPr txBox="1"/>
          <p:nvPr/>
        </p:nvSpPr>
        <p:spPr>
          <a:xfrm>
            <a:off x="370570" y="2349674"/>
            <a:ext cx="11449272" cy="1576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невостребованность в повседневной жизни школьников </a:t>
            </a:r>
            <a:r>
              <a:rPr kumimoji="0" lang="ru-RU" sz="25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норм</a:t>
            </a: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 современного русского литературного языка;</a:t>
            </a:r>
          </a:p>
          <a:p>
            <a:pPr marL="12700" marR="5080" lvl="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Geologica"/>
            </a:endParaRPr>
          </a:p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низкий уровень начитанности выпускников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3218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33667</TotalTime>
  <Words>2415</Words>
  <Application>Microsoft Office PowerPoint</Application>
  <PresentationFormat>Произвольный</PresentationFormat>
  <Paragraphs>311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64" baseType="lpstr">
      <vt:lpstr>Arial</vt:lpstr>
      <vt:lpstr>Calibri</vt:lpstr>
      <vt:lpstr>Geologica</vt:lpstr>
      <vt:lpstr>Geologica SemiBold</vt:lpstr>
      <vt:lpstr>SchoolBookC</vt:lpstr>
      <vt:lpstr>Times</vt:lpstr>
      <vt:lpstr>Times New Roman</vt:lpstr>
      <vt:lpstr>Wingdings</vt:lpstr>
      <vt:lpstr>Капсулы</vt:lpstr>
      <vt:lpstr>1_Капсулы</vt:lpstr>
      <vt:lpstr>Методические аспекты подготовки к ГИА  по русскому языку в 2026 году</vt:lpstr>
      <vt:lpstr>Как сдали экзамены в 2025 году?</vt:lpstr>
      <vt:lpstr>Как сдали экзамены в 2025 году?</vt:lpstr>
      <vt:lpstr>Задания с наименьшими процентами выполнения </vt:lpstr>
      <vt:lpstr>Причины низких результатов  по отдельным заданиям</vt:lpstr>
      <vt:lpstr>Устройство кодификаторов</vt:lpstr>
      <vt:lpstr>Комплексный характер заданий</vt:lpstr>
      <vt:lpstr>Расширение языкового материала</vt:lpstr>
      <vt:lpstr>Причины низких результатов  по отдельным заданиям</vt:lpstr>
      <vt:lpstr>Включение в кодификаторы списка источников при составлении заданий</vt:lpstr>
      <vt:lpstr>Включение в кодификаторы списка источников при составлении заданий</vt:lpstr>
      <vt:lpstr>Включение в кодификаторы списка источников при составлении заданий</vt:lpstr>
      <vt:lpstr>Причины низких результатов  по отдельным заданиям</vt:lpstr>
      <vt:lpstr>Пример задания 7  ОГЭ по русскому языку</vt:lpstr>
      <vt:lpstr>Пример задания 7  ОГЭ по русскому языку</vt:lpstr>
      <vt:lpstr>Пример задания 12  ЕГЭ по русскому языку</vt:lpstr>
      <vt:lpstr>Отражение в спецификациях соответствий школьной программе</vt:lpstr>
      <vt:lpstr>Как повлияли изменения  на результаты в 2025 году  (на примере ЕГЭ по русскому языку)?</vt:lpstr>
      <vt:lpstr>Действительно ли экзаменуемые стали несвободными при написании сочинения?</vt:lpstr>
      <vt:lpstr>Разнообразие формулировок проблемы  в задании 27</vt:lpstr>
      <vt:lpstr>Планируемые изменения  в 2026 году минимальны!</vt:lpstr>
      <vt:lpstr>Типовые варианты экзаменационных заданий</vt:lpstr>
      <vt:lpstr>Планируемые изменения  в 2026 году минимальны!</vt:lpstr>
      <vt:lpstr>Планируемые изменения  в 2026 году минимальны!</vt:lpstr>
      <vt:lpstr>Пример формулировок задания 13</vt:lpstr>
      <vt:lpstr>Исходный текст</vt:lpstr>
      <vt:lpstr>Планируемые изменения  в 2026 году минимальны!</vt:lpstr>
      <vt:lpstr>С 2025 года работаем с новым классификатором логических ошибок</vt:lpstr>
      <vt:lpstr>Важно понимать заложенные принципы классификации</vt:lpstr>
      <vt:lpstr>Важно понимать заложенные принципы классификации</vt:lpstr>
      <vt:lpstr>Важно понимать заложенные принципы классификации</vt:lpstr>
      <vt:lpstr>Планируемые изменения  в 2026 году минимальны!</vt:lpstr>
      <vt:lpstr>Планируемые изменения  в 2026 году минимальны!</vt:lpstr>
      <vt:lpstr>Типовые варианты экзаменационных заданий</vt:lpstr>
      <vt:lpstr>Планируемые изменения  в 2026 году минимальны!</vt:lpstr>
      <vt:lpstr>Перспективы в разработке КИМ в контексте поддержки и защиты русского языка</vt:lpstr>
      <vt:lpstr>Рекомендации к ОГЭ по русскому языку. Задание 2 (по материалам Бессоновой Т.А.)</vt:lpstr>
      <vt:lpstr>Рекомендации к ОГЭ по русскому языку. Задание 4</vt:lpstr>
      <vt:lpstr>Рекомендации к ОГЭ по русскому языку. Задание 7</vt:lpstr>
      <vt:lpstr>Рекомендации к ЕГЭ по русскому языку. Задание 1</vt:lpstr>
      <vt:lpstr>Рекомендации к ЕГЭ по русскому языку. Задание 4</vt:lpstr>
      <vt:lpstr>Рекомендации к ЕГЭ по русскому языку. Задание 9</vt:lpstr>
      <vt:lpstr>Рекомендации к ЕГЭ по русскому языку. Задание 17</vt:lpstr>
      <vt:lpstr>Рекомендации к ЕГЭ по русскому языку. Задание 18</vt:lpstr>
      <vt:lpstr>Сочинение-рассуждение  в ЕГЭ по русскому языку</vt:lpstr>
      <vt:lpstr>Возможные подходы к пояснению  примеров-иллюстраций</vt:lpstr>
      <vt:lpstr>Теория смысловых связей</vt:lpstr>
      <vt:lpstr>Не считается указанием смысловой связи:</vt:lpstr>
      <vt:lpstr>Пояснение указанной смысловой связи  между примерами-иллюстрациями</vt:lpstr>
      <vt:lpstr>Возможные схемы работы  с собственной позицией</vt:lpstr>
      <vt:lpstr>Фрагмент сочинения по тексту А.Я. Бруштейн</vt:lpstr>
      <vt:lpstr>Типичные ошибки по критериям К7–К10</vt:lpstr>
      <vt:lpstr>Типичные ошибки по критериям К7–К10</vt:lpstr>
      <vt:lpstr>Презентация PowerPoint</vt:lpstr>
    </vt:vector>
  </TitlesOfParts>
  <Company>345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Пособия для подготовки к ЕГЭ</dc:title>
  <dc:creator>user</dc:creator>
  <cp:lastModifiedBy>Пользователь</cp:lastModifiedBy>
  <cp:revision>916</cp:revision>
  <dcterms:created xsi:type="dcterms:W3CDTF">2008-07-15T09:20:04Z</dcterms:created>
  <dcterms:modified xsi:type="dcterms:W3CDTF">2025-10-29T15:40:40Z</dcterms:modified>
</cp:coreProperties>
</file>