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3" r:id="rId5"/>
    <p:sldId id="270" r:id="rId6"/>
    <p:sldId id="258" r:id="rId7"/>
    <p:sldId id="271" r:id="rId8"/>
    <p:sldId id="272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1" y="38972"/>
            <a:ext cx="7035488" cy="6630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78972"/>
            <a:ext cx="2727040" cy="244618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63688" y="2458822"/>
            <a:ext cx="4176464" cy="20882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Смысловое чтение на уроках  литературы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381328"/>
            <a:ext cx="557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Шестакова Т П, учитель русского яз. </a:t>
            </a:r>
            <a:r>
              <a:rPr lang="ru-RU" b="1" i="1" dirty="0">
                <a:solidFill>
                  <a:srgbClr val="FF0000"/>
                </a:solidFill>
              </a:rPr>
              <a:t>и</a:t>
            </a:r>
            <a:r>
              <a:rPr lang="ru-RU" b="1" i="1" dirty="0" smtClean="0">
                <a:solidFill>
                  <a:srgbClr val="FF0000"/>
                </a:solidFill>
              </a:rPr>
              <a:t> литературы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560840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Людмила Улицкая в своем рассказе «Капустное чудо» сумела создать как историю о детях и для детей, так и историю для взрослых</a:t>
            </a:r>
            <a:r>
              <a:rPr lang="ru-RU" dirty="0"/>
              <a:t>, для которых этот рассказ станет своеобразным путешествием в прошлое, воспоминанием об их детстве или детстве их родителей. Эта история довольно простая, но она надолго оставляет внутри ощущения теплоты и радости, потому что, не смотря на открытый финал, читатель чувствует, что, в конце концов, у героев этого произведения все будет хорошо, даже не смотря на разруху, голодное и трудное время.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92549"/>
            <a:ext cx="2792385" cy="3853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096290" cy="41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03434"/>
            <a:ext cx="3744416" cy="3567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Как из копеек составляются рубли, так и из крупинок прочитанного составляется знание.  В. Даль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</a:rPr>
              <a:t>Люди, которые читают книги, всегда будут управлять теми, кто смотрит телевизор.  </a:t>
            </a:r>
            <a:r>
              <a:rPr lang="ru-RU" sz="2400" b="1" i="1" dirty="0" err="1">
                <a:solidFill>
                  <a:srgbClr val="FF0000"/>
                </a:solidFill>
              </a:rPr>
              <a:t>Ф.Жанлис</a:t>
            </a:r>
            <a:r>
              <a:rPr lang="ru-RU" sz="2400" b="1" i="1" dirty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49" y="2924944"/>
            <a:ext cx="3402451" cy="33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6044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Федеральные образовательные стандарты шагают по стране……</a:t>
            </a:r>
          </a:p>
          <a:p>
            <a:r>
              <a:rPr lang="ru-RU" sz="2000" dirty="0" smtClean="0"/>
              <a:t>Установленные </a:t>
            </a:r>
            <a:r>
              <a:rPr lang="ru-RU" sz="2000" dirty="0"/>
              <a:t>новым ФГОС требования к результатам обучения вызывают необходимость в изменении содержания обучения на основе принципов </a:t>
            </a:r>
            <a:r>
              <a:rPr lang="ru-RU" sz="2000" dirty="0" err="1"/>
              <a:t>метапредметности</a:t>
            </a:r>
            <a:r>
              <a:rPr lang="ru-RU" sz="2000" dirty="0"/>
              <a:t> как условия достижения высокого качества образования. </a:t>
            </a:r>
            <a:r>
              <a:rPr lang="ru-RU" sz="2000" dirty="0" smtClean="0"/>
              <a:t> </a:t>
            </a:r>
            <a:r>
              <a:rPr lang="ru-RU" sz="1600" b="1" dirty="0" smtClean="0"/>
              <a:t>Связующим </a:t>
            </a:r>
            <a:r>
              <a:rPr lang="ru-RU" sz="1600" b="1" dirty="0"/>
              <a:t>звеном всех учебных предметов является текст, </a:t>
            </a:r>
            <a:r>
              <a:rPr lang="ru-RU" sz="1600" dirty="0"/>
              <a:t>работа с которым позволяет добиваться оптимального </a:t>
            </a:r>
            <a:r>
              <a:rPr lang="ru-RU" sz="1600" dirty="0" smtClean="0"/>
              <a:t>результата ,если  применяются   навыки смыслового чтения.</a:t>
            </a:r>
            <a:endParaRPr lang="ru-RU" sz="1600" dirty="0"/>
          </a:p>
          <a:p>
            <a:r>
              <a:rPr lang="ru-RU" sz="2000" b="1" i="1" dirty="0"/>
              <a:t>Под смысловым </a:t>
            </a:r>
            <a:r>
              <a:rPr lang="ru-RU" sz="2000" b="1" i="1" dirty="0" smtClean="0"/>
              <a:t>чтением текста  </a:t>
            </a:r>
            <a:r>
              <a:rPr lang="ru-RU" sz="2000" b="1" i="1" dirty="0"/>
              <a:t>понимается </a:t>
            </a:r>
            <a:r>
              <a:rPr lang="ru-RU" sz="2000" b="1" i="1" dirty="0" smtClean="0"/>
              <a:t> осмысление </a:t>
            </a:r>
            <a:r>
              <a:rPr lang="ru-RU" sz="2000" b="1" i="1" dirty="0"/>
              <a:t>цели чтения и выбор вида чтения </a:t>
            </a:r>
            <a:r>
              <a:rPr lang="ru-RU" sz="2000" dirty="0"/>
              <a:t>в зависимости от цели; извлечение необходимой информации из прослушанных текстов различных жанров; определение основной и второстепенной информации; свободная ориентация и восприятие текстов художественного, научного, публицистического и официально-делового стилей; понимание и адекватная оценка языка средств массовой </a:t>
            </a:r>
            <a:r>
              <a:rPr lang="ru-RU" sz="2000" dirty="0" smtClean="0"/>
              <a:t>информации.</a:t>
            </a:r>
            <a:endParaRPr lang="ru-RU" sz="2000" dirty="0"/>
          </a:p>
          <a:p>
            <a:r>
              <a:rPr lang="ru-RU" sz="2000" dirty="0"/>
              <a:t>Развитие способностей смыслового чтения помогут овладеть искусством аналитического, интерпретирующего и критического чтения.</a:t>
            </a:r>
            <a:br>
              <a:rPr lang="ru-RU" sz="2000" dirty="0"/>
            </a:br>
            <a:r>
              <a:rPr lang="ru-RU" sz="2000" b="1" i="1" dirty="0"/>
              <a:t>Владение навыками смыслового чтения позволят продуктивно учиться по книгам всегда.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59440"/>
            <a:ext cx="4896544" cy="14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КРОМЕ </a:t>
            </a:r>
            <a:r>
              <a:rPr lang="ru-RU" sz="2000" b="1" i="1" dirty="0" err="1" smtClean="0"/>
              <a:t>ТОГО,чтение</a:t>
            </a:r>
            <a:r>
              <a:rPr lang="ru-RU" sz="2000" b="1" i="1" dirty="0" smtClean="0"/>
              <a:t> </a:t>
            </a:r>
            <a:r>
              <a:rPr lang="ru-RU" sz="2000" b="1" i="1" dirty="0"/>
              <a:t>является важнейшим средством социализации учеников</a:t>
            </a:r>
            <a:r>
              <a:rPr lang="ru-RU" sz="2000" dirty="0"/>
              <a:t>. В настоящее время мы наблюдаем </a:t>
            </a:r>
            <a:r>
              <a:rPr lang="ru-RU" sz="2000" dirty="0" err="1"/>
              <a:t>засилие</a:t>
            </a:r>
            <a:r>
              <a:rPr lang="ru-RU" sz="2000" dirty="0"/>
              <a:t> поп-культуры </a:t>
            </a:r>
            <a:r>
              <a:rPr lang="ru-RU" sz="2000" dirty="0" smtClean="0"/>
              <a:t> в  средствах  </a:t>
            </a:r>
            <a:r>
              <a:rPr lang="ru-RU" sz="2000" dirty="0"/>
              <a:t>массовой информации. Окружающая среда не всегда формирует у ребенка потребность думать, переживать. Практически </a:t>
            </a:r>
            <a:r>
              <a:rPr lang="ru-RU" sz="2000" dirty="0" smtClean="0"/>
              <a:t> нет </a:t>
            </a:r>
            <a:r>
              <a:rPr lang="ru-RU" sz="2000" dirty="0"/>
              <a:t>такой культурной среды, в которой ребенок имел бы возможность погрузиться в мир качественной литературы. </a:t>
            </a:r>
            <a:r>
              <a:rPr lang="ru-RU" sz="2000" dirty="0" smtClean="0"/>
              <a:t> Учащиеся</a:t>
            </a:r>
            <a:r>
              <a:rPr lang="ru-RU" sz="2000" dirty="0"/>
              <a:t>, которые читают каждый день для удовольствия, показывают значительно более высокие результаты по грамотности чтения, чем их </a:t>
            </a:r>
            <a:r>
              <a:rPr lang="ru-RU" sz="2000" dirty="0" err="1"/>
              <a:t>нечитающие</a:t>
            </a:r>
            <a:r>
              <a:rPr lang="ru-RU" sz="2000" dirty="0"/>
              <a:t> сверстники. </a:t>
            </a:r>
          </a:p>
          <a:p>
            <a:r>
              <a:rPr lang="ru-RU" sz="2000" b="1" dirty="0"/>
              <a:t>Сегодня, когда одним из главных критериев успеха становится доступ к информации, умение эффективно ее переработать, мы, педагоги, особо нуждаемся в развитии тех качеств, которые еще вчера казались естественными и не требующими специального внимания. </a:t>
            </a:r>
            <a:r>
              <a:rPr lang="ru-RU" sz="2000" dirty="0"/>
              <a:t>Именно сейчас умение быстро обучаться и переобучаться в любом возрасте, развитие своих потенциальных и расширение имеющихся способностей, а также формирование навыков </a:t>
            </a:r>
            <a:r>
              <a:rPr lang="ru-RU" sz="2000" dirty="0" smtClean="0"/>
              <a:t> смыслового чтения </a:t>
            </a:r>
            <a:r>
              <a:rPr lang="ru-RU" sz="2000" dirty="0"/>
              <a:t>могут стать залогом успеха каждого </a:t>
            </a:r>
            <a:r>
              <a:rPr lang="ru-RU" sz="2000" dirty="0" smtClean="0"/>
              <a:t> .</a:t>
            </a:r>
            <a:endParaRPr lang="ru-RU" sz="2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97152"/>
            <a:ext cx="4857320" cy="19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установили ученые, на успеваемость ученика влияет около 200 факторов. Фактор № 1 — это навык чтения, который гораздо сильнее влияет на успеваемость, чем все  остальные, вместе взятые.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740352" cy="49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57972"/>
            <a:ext cx="8352928" cy="604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/>
              <a:t>Понятие «текст» </a:t>
            </a:r>
            <a:r>
              <a:rPr lang="ru-RU" b="1" i="1" dirty="0"/>
              <a:t>следует трактовать широко: он может включать не только слова, но и визуальные изображения в виде диаграмм, рисунков, карт, таблиц, графиков. Тексты принято делить на сплошные (без визуальных изображений) и </a:t>
            </a:r>
            <a:r>
              <a:rPr lang="ru-RU" b="1" i="1" dirty="0" err="1"/>
              <a:t>несплошные</a:t>
            </a:r>
            <a:r>
              <a:rPr lang="ru-RU" b="1" i="1" dirty="0"/>
              <a:t> (с визуальными изображениями).</a:t>
            </a:r>
          </a:p>
          <a:p>
            <a:r>
              <a:rPr lang="ru-RU" b="1" i="1" dirty="0"/>
              <a:t>Типы сплошных текстов:</a:t>
            </a:r>
          </a:p>
          <a:p>
            <a:r>
              <a:rPr lang="ru-RU" b="1" i="1" dirty="0"/>
              <a:t>Описание (художественное и техническое);</a:t>
            </a:r>
          </a:p>
          <a:p>
            <a:r>
              <a:rPr lang="ru-RU" b="1" i="1" dirty="0"/>
              <a:t>Повествование (рассказ, отчет, репортаж);</a:t>
            </a:r>
          </a:p>
          <a:p>
            <a:r>
              <a:rPr lang="ru-RU" b="1" i="1" dirty="0"/>
              <a:t>Объяснение (рассуждение, резюме, интерпретация);</a:t>
            </a:r>
          </a:p>
          <a:p>
            <a:r>
              <a:rPr lang="ru-RU" b="1" i="1" dirty="0"/>
              <a:t>Аргументация (научный комментарий, обоснование);</a:t>
            </a:r>
          </a:p>
          <a:p>
            <a:r>
              <a:rPr lang="ru-RU" b="1" i="1" dirty="0"/>
              <a:t>Инструкция (указание к выполнению работы, правила, уставы, законы).</a:t>
            </a:r>
          </a:p>
          <a:p>
            <a:r>
              <a:rPr lang="ru-RU" b="1" i="1" dirty="0"/>
              <a:t>К </a:t>
            </a:r>
            <a:r>
              <a:rPr lang="ru-RU" b="1" i="1" dirty="0" err="1"/>
              <a:t>несплошным</a:t>
            </a:r>
            <a:r>
              <a:rPr lang="ru-RU" b="1" i="1" dirty="0"/>
              <a:t> текстам можно отнести:</a:t>
            </a:r>
          </a:p>
          <a:p>
            <a:r>
              <a:rPr lang="ru-RU" b="1" i="1" dirty="0"/>
              <a:t>Формы (налоговые, визовые, анкеты и др.);</a:t>
            </a:r>
          </a:p>
          <a:p>
            <a:r>
              <a:rPr lang="ru-RU" b="1" i="1" dirty="0"/>
              <a:t>Информационные листы (расписания, прейскуранты, каталоги и др.);</a:t>
            </a:r>
          </a:p>
          <a:p>
            <a:r>
              <a:rPr lang="ru-RU" b="1" i="1" dirty="0"/>
              <a:t>Расписки (ваучеры, билеты, накладные, квитанции);</a:t>
            </a:r>
          </a:p>
          <a:p>
            <a:r>
              <a:rPr lang="ru-RU" b="1" i="1" dirty="0"/>
              <a:t>Сертификаты (ордера, аттестаты, дипломы, контракты и др.)</a:t>
            </a:r>
          </a:p>
          <a:p>
            <a:r>
              <a:rPr lang="ru-RU" b="1" i="1" dirty="0"/>
              <a:t>Призывы и объявления (приглашения, повестки и др.);</a:t>
            </a:r>
          </a:p>
          <a:p>
            <a:r>
              <a:rPr lang="ru-RU" b="1" i="1" dirty="0"/>
              <a:t>Таблицы и графики;</a:t>
            </a:r>
          </a:p>
          <a:p>
            <a:r>
              <a:rPr lang="ru-RU" b="1" i="1" dirty="0"/>
              <a:t>Диаграммы;</a:t>
            </a:r>
          </a:p>
          <a:p>
            <a:r>
              <a:rPr lang="ru-RU" b="1" i="1" dirty="0"/>
              <a:t>Таблицы и матрицы;</a:t>
            </a:r>
          </a:p>
          <a:p>
            <a:r>
              <a:rPr lang="ru-RU" b="1" i="1" dirty="0"/>
              <a:t>Списки;</a:t>
            </a:r>
          </a:p>
          <a:p>
            <a:r>
              <a:rPr lang="ru-RU" b="1" i="1" dirty="0"/>
              <a:t>Карты.</a:t>
            </a:r>
            <a:endParaRPr lang="ru-RU" b="1" i="1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09434"/>
            <a:ext cx="2153050" cy="304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Что такое текст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</a:t>
            </a:r>
            <a:r>
              <a:rPr lang="ru-RU" b="1" i="1" dirty="0" smtClean="0"/>
              <a:t>иды чтения текста </a:t>
            </a:r>
            <a:r>
              <a:rPr lang="ru-RU" dirty="0" smtClean="0"/>
              <a:t>: </a:t>
            </a:r>
            <a:r>
              <a:rPr lang="ru-RU" dirty="0"/>
              <a:t>а)просмотровое; б) ознакомительное, подвидами которого являются поисковое (выборочное) и реферативное чтение (со сжатием информации); в) </a:t>
            </a:r>
            <a:r>
              <a:rPr lang="ru-RU" b="1" i="1" dirty="0"/>
              <a:t>смысловое (критическое, изучающее) чтение </a:t>
            </a:r>
            <a:r>
              <a:rPr lang="ru-RU" b="1" i="1" dirty="0" smtClean="0"/>
              <a:t>, если </a:t>
            </a:r>
            <a:r>
              <a:rPr lang="ru-RU" b="1" i="1" dirty="0"/>
              <a:t>требуется полное и точное понимание содержащейся в тексте информации.</a:t>
            </a:r>
          </a:p>
          <a:p>
            <a:r>
              <a:rPr lang="ru-RU" b="1" i="1" dirty="0"/>
              <a:t>Смысловое чтение отличается от любого другого чтения тем, что при смысловом виде чтения происходят процессы постижения читателем ценностно-смыслового момента текста, т. е. осуществляется процесс  наделения смыслом. </a:t>
            </a:r>
            <a:r>
              <a:rPr lang="ru-RU" dirty="0" smtClean="0"/>
              <a:t> .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31517"/>
            <a:ext cx="5616624" cy="41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работе с текстом понимание начинается еще до его чтения, разворачивается по ходу чтения и продолжается в размышлениях о прочитанном. С точки зрения лингвистики (теория лингвиста И.Р. Гальперина) </a:t>
            </a:r>
            <a:r>
              <a:rPr lang="ru-RU" b="1" i="1" dirty="0"/>
              <a:t>понимание текста - это вычитывание разных видов текстовой информации: </a:t>
            </a:r>
            <a:r>
              <a:rPr lang="ru-RU" b="1" i="1" dirty="0" err="1"/>
              <a:t>фактуальной</a:t>
            </a:r>
            <a:r>
              <a:rPr lang="ru-RU" b="1" i="1" dirty="0"/>
              <a:t>, подтекстовой, концептуальной. </a:t>
            </a:r>
            <a:endParaRPr lang="ru-RU" dirty="0"/>
          </a:p>
          <a:p>
            <a:r>
              <a:rPr lang="ru-RU" i="1" dirty="0" err="1"/>
              <a:t>Фактуальную</a:t>
            </a:r>
            <a:r>
              <a:rPr lang="ru-RU" i="1" dirty="0"/>
              <a:t> </a:t>
            </a:r>
            <a:r>
              <a:rPr lang="ru-RU" dirty="0"/>
              <a:t>информацию составляет описание событий, героев, места и времени действия и т.д. </a:t>
            </a:r>
          </a:p>
          <a:p>
            <a:r>
              <a:rPr lang="ru-RU" i="1" dirty="0"/>
              <a:t>Подтекстовая </a:t>
            </a:r>
            <a:r>
              <a:rPr lang="ru-RU" dirty="0"/>
              <a:t>информация напрямую не выражена в словах. Она содержится в текстовых "скважинах" (пропусках, которые читатель заполняет, опираясь на имеющиеся знания, опыт), в словах-образах (художественных средствах) и т.д. </a:t>
            </a:r>
          </a:p>
          <a:p>
            <a:r>
              <a:rPr lang="ru-RU" dirty="0"/>
              <a:t>Под </a:t>
            </a:r>
            <a:r>
              <a:rPr lang="ru-RU" i="1" dirty="0"/>
              <a:t>концептуальной </a:t>
            </a:r>
            <a:r>
              <a:rPr lang="ru-RU" dirty="0"/>
              <a:t>информацией понимается система взглядов, мыслей и чувств автора, которые он отражает в тексте, рассчитывая на ее восприятие читателем. Конечно, текст - это единое целое, и виды текстовой информации разграничиваются условно: в науке - в исследовательских, а на практике - в учебных целях. </a:t>
            </a:r>
          </a:p>
          <a:p>
            <a:r>
              <a:rPr lang="ru-RU" dirty="0"/>
              <a:t>С точки зрения психологов, в процессе, направленном на понимание текста, сливаются внимание и память, воображение и мышление, эмоции и воля, интересы и установки читателя. Поэтому одна из основных психологических задач обучения смысловому чтению – активизация психических процессов ученика при работе с текстом. </a:t>
            </a:r>
          </a:p>
        </p:txBody>
      </p:sp>
    </p:spTree>
    <p:extLst>
      <p:ext uri="{BB962C8B-B14F-4D97-AF65-F5344CB8AC3E}">
        <p14:creationId xmlns:p14="http://schemas.microsoft.com/office/powerpoint/2010/main" val="1126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6552728" cy="4368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132856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Русская писательница, </a:t>
            </a:r>
            <a:r>
              <a:rPr lang="ru-RU" dirty="0" smtClean="0"/>
              <a:t>сценарист,</a:t>
            </a:r>
          </a:p>
          <a:p>
            <a:r>
              <a:rPr lang="ru-RU" dirty="0" smtClean="0"/>
              <a:t>общественный деятель. </a:t>
            </a:r>
            <a:r>
              <a:rPr lang="ru-RU" dirty="0"/>
              <a:t>Первая женщина - лауреат премии «Русский </a:t>
            </a:r>
            <a:r>
              <a:rPr lang="ru-RU" dirty="0" err="1"/>
              <a:t>Букер</a:t>
            </a:r>
            <a:r>
              <a:rPr lang="ru-RU" dirty="0"/>
              <a:t>». Лауреат премии «Большая книга». Произведения Людмилы Улицкой переведены </a:t>
            </a:r>
            <a:r>
              <a:rPr lang="ru-RU" dirty="0" smtClean="0"/>
              <a:t> </a:t>
            </a:r>
            <a:r>
              <a:rPr lang="ru-RU" dirty="0"/>
              <a:t>на 25 </a:t>
            </a:r>
            <a:r>
              <a:rPr lang="ru-RU" dirty="0" smtClean="0"/>
              <a:t>языков.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88596" y="592257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Людми́ла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Евге́ньевна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Ули́цкая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(</a:t>
            </a:r>
            <a:r>
              <a:rPr lang="ru-RU" b="1" i="1" dirty="0">
                <a:solidFill>
                  <a:srgbClr val="FF0000"/>
                </a:solidFill>
              </a:rPr>
              <a:t>род. 21 февраля </a:t>
            </a:r>
            <a:r>
              <a:rPr lang="ru-RU" b="1" i="1" dirty="0" smtClean="0">
                <a:solidFill>
                  <a:srgbClr val="FF0000"/>
                </a:solidFill>
              </a:rPr>
              <a:t>1943 г).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260648"/>
            <a:ext cx="7545588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Урок смыслового чтения по рассказу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Людмилы Улицкой «Капустное чудо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919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3 кабинет</cp:lastModifiedBy>
  <cp:revision>28</cp:revision>
  <dcterms:created xsi:type="dcterms:W3CDTF">2017-11-08T10:41:27Z</dcterms:created>
  <dcterms:modified xsi:type="dcterms:W3CDTF">2017-12-13T08:43:42Z</dcterms:modified>
</cp:coreProperties>
</file>